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76" r:id="rId3"/>
    <p:sldId id="316" r:id="rId4"/>
    <p:sldId id="298" r:id="rId5"/>
    <p:sldId id="327" r:id="rId6"/>
    <p:sldId id="325" r:id="rId7"/>
    <p:sldId id="328" r:id="rId8"/>
    <p:sldId id="326" r:id="rId9"/>
    <p:sldId id="271" r:id="rId10"/>
    <p:sldId id="272" r:id="rId11"/>
    <p:sldId id="317" r:id="rId12"/>
    <p:sldId id="319" r:id="rId13"/>
    <p:sldId id="292" r:id="rId14"/>
    <p:sldId id="297" r:id="rId15"/>
    <p:sldId id="295" r:id="rId16"/>
    <p:sldId id="301" r:id="rId17"/>
    <p:sldId id="323" r:id="rId18"/>
    <p:sldId id="322" r:id="rId19"/>
    <p:sldId id="296" r:id="rId20"/>
    <p:sldId id="312" r:id="rId21"/>
    <p:sldId id="320" r:id="rId22"/>
    <p:sldId id="324" r:id="rId23"/>
    <p:sldId id="313" r:id="rId24"/>
    <p:sldId id="259" r:id="rId25"/>
  </p:sldIdLst>
  <p:sldSz cx="9144000" cy="6858000" type="screen4x3"/>
  <p:notesSz cx="6858000" cy="9144000"/>
  <p:defaultTextStyle>
    <a:defPPr>
      <a:defRPr lang="de-DE"/>
    </a:defPPr>
    <a:lvl1pPr marL="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1E32"/>
    <a:srgbClr val="4D4D4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71864" autoAdjust="0"/>
  </p:normalViewPr>
  <p:slideViewPr>
    <p:cSldViewPr>
      <p:cViewPr>
        <p:scale>
          <a:sx n="101" d="100"/>
          <a:sy n="101" d="100"/>
        </p:scale>
        <p:origin x="-96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5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8601BE8-8794-456E-A068-4DE2F4C3706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FCD8A8-ECA5-4A14-9A08-306F5DF2D700}">
      <dgm:prSet phldrT="[Text]" custT="1"/>
      <dgm:spPr>
        <a:solidFill>
          <a:srgbClr val="E61E32"/>
        </a:solidFill>
      </dgm:spPr>
      <dgm:t>
        <a:bodyPr/>
        <a:lstStyle/>
        <a:p>
          <a:r>
            <a:rPr lang="de-DE" sz="900" b="1" dirty="0" smtClean="0"/>
            <a:t>Klassisch</a:t>
          </a:r>
          <a:endParaRPr lang="de-DE" sz="900" b="1" dirty="0"/>
        </a:p>
      </dgm:t>
    </dgm:pt>
    <dgm:pt modelId="{103D9E61-A4EB-4B6C-9BCB-11B5EF3125EF}" type="parTrans" cxnId="{BB695E67-9A8E-4834-B7C2-4EA0A7DB2D26}">
      <dgm:prSet/>
      <dgm:spPr/>
      <dgm:t>
        <a:bodyPr/>
        <a:lstStyle/>
        <a:p>
          <a:endParaRPr lang="de-DE"/>
        </a:p>
      </dgm:t>
    </dgm:pt>
    <dgm:pt modelId="{5CB31004-41B6-411A-91E4-0C6D302F990F}" type="sibTrans" cxnId="{BB695E67-9A8E-4834-B7C2-4EA0A7DB2D26}">
      <dgm:prSet/>
      <dgm:spPr/>
      <dgm:t>
        <a:bodyPr/>
        <a:lstStyle/>
        <a:p>
          <a:endParaRPr lang="de-DE"/>
        </a:p>
      </dgm:t>
    </dgm:pt>
    <dgm:pt modelId="{5BBC8941-EBC6-4E19-9034-813C3C96FAC1}">
      <dgm:prSet phldrT="[Text]" custT="1"/>
      <dgm:spPr>
        <a:solidFill>
          <a:srgbClr val="E61E32"/>
        </a:solidFill>
      </dgm:spPr>
      <dgm:t>
        <a:bodyPr/>
        <a:lstStyle/>
        <a:p>
          <a:r>
            <a:rPr lang="de-DE" sz="900" b="1" dirty="0" smtClean="0"/>
            <a:t>Hybrid</a:t>
          </a:r>
          <a:endParaRPr lang="de-DE" sz="900" b="1" dirty="0"/>
        </a:p>
      </dgm:t>
    </dgm:pt>
    <dgm:pt modelId="{6506353B-C27B-4256-A5D4-A355ECCA4A84}" type="parTrans" cxnId="{7DCD424C-327B-4702-8F71-1BE5F98C759B}">
      <dgm:prSet/>
      <dgm:spPr/>
      <dgm:t>
        <a:bodyPr/>
        <a:lstStyle/>
        <a:p>
          <a:endParaRPr lang="de-DE"/>
        </a:p>
      </dgm:t>
    </dgm:pt>
    <dgm:pt modelId="{C98F87AA-7808-4E16-87B9-6D242C50BD24}" type="sibTrans" cxnId="{7DCD424C-327B-4702-8F71-1BE5F98C759B}">
      <dgm:prSet/>
      <dgm:spPr/>
      <dgm:t>
        <a:bodyPr/>
        <a:lstStyle/>
        <a:p>
          <a:endParaRPr lang="de-DE"/>
        </a:p>
      </dgm:t>
    </dgm:pt>
    <dgm:pt modelId="{686B681B-C333-4545-B06C-8E5D924C4A88}">
      <dgm:prSet phldrT="[Text]" custT="1"/>
      <dgm:spPr>
        <a:solidFill>
          <a:srgbClr val="E61E32"/>
        </a:solidFill>
      </dgm:spPr>
      <dgm:t>
        <a:bodyPr/>
        <a:lstStyle/>
        <a:p>
          <a:r>
            <a:rPr lang="de-DE" sz="900" b="1" dirty="0" smtClean="0"/>
            <a:t>Agil</a:t>
          </a:r>
          <a:endParaRPr lang="de-DE" sz="900" b="1" dirty="0"/>
        </a:p>
      </dgm:t>
    </dgm:pt>
    <dgm:pt modelId="{B6F25A5F-9358-416D-B831-25A85C819ED0}" type="parTrans" cxnId="{D4ADB0B0-F551-49C3-9816-6149CC242D60}">
      <dgm:prSet/>
      <dgm:spPr/>
      <dgm:t>
        <a:bodyPr/>
        <a:lstStyle/>
        <a:p>
          <a:endParaRPr lang="de-DE"/>
        </a:p>
      </dgm:t>
    </dgm:pt>
    <dgm:pt modelId="{52389A33-F1AC-4A39-AB08-73BA562A8785}" type="sibTrans" cxnId="{D4ADB0B0-F551-49C3-9816-6149CC242D60}">
      <dgm:prSet/>
      <dgm:spPr/>
      <dgm:t>
        <a:bodyPr/>
        <a:lstStyle/>
        <a:p>
          <a:endParaRPr lang="de-DE"/>
        </a:p>
      </dgm:t>
    </dgm:pt>
    <dgm:pt modelId="{8195B114-6BD8-49AC-8A4C-A826EAC3FC56}" type="pres">
      <dgm:prSet presAssocID="{48601BE8-8794-456E-A068-4DE2F4C37066}" presName="Name0" presStyleCnt="0">
        <dgm:presLayoutVars>
          <dgm:dir/>
          <dgm:animLvl val="lvl"/>
          <dgm:resizeHandles val="exact"/>
        </dgm:presLayoutVars>
      </dgm:prSet>
      <dgm:spPr/>
    </dgm:pt>
    <dgm:pt modelId="{2EFE3164-3C63-410B-954F-D2F3067F1FEC}" type="pres">
      <dgm:prSet presAssocID="{E9FCD8A8-ECA5-4A14-9A08-306F5DF2D7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47C9E0-A885-4711-9C51-D28E5C661CDB}" type="pres">
      <dgm:prSet presAssocID="{5CB31004-41B6-411A-91E4-0C6D302F990F}" presName="parTxOnlySpace" presStyleCnt="0"/>
      <dgm:spPr/>
    </dgm:pt>
    <dgm:pt modelId="{39E5FAF8-2B7E-4BCA-8798-CF6B16B567F9}" type="pres">
      <dgm:prSet presAssocID="{5BBC8941-EBC6-4E19-9034-813C3C96FAC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8169A4-B563-403F-9298-EF4E6FD78BE7}" type="pres">
      <dgm:prSet presAssocID="{C98F87AA-7808-4E16-87B9-6D242C50BD24}" presName="parTxOnlySpace" presStyleCnt="0"/>
      <dgm:spPr/>
    </dgm:pt>
    <dgm:pt modelId="{28062B1B-50D9-48F0-8C1A-3406C430F833}" type="pres">
      <dgm:prSet presAssocID="{686B681B-C333-4545-B06C-8E5D924C4A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DCD424C-327B-4702-8F71-1BE5F98C759B}" srcId="{48601BE8-8794-456E-A068-4DE2F4C37066}" destId="{5BBC8941-EBC6-4E19-9034-813C3C96FAC1}" srcOrd="1" destOrd="0" parTransId="{6506353B-C27B-4256-A5D4-A355ECCA4A84}" sibTransId="{C98F87AA-7808-4E16-87B9-6D242C50BD24}"/>
    <dgm:cxn modelId="{BB695E67-9A8E-4834-B7C2-4EA0A7DB2D26}" srcId="{48601BE8-8794-456E-A068-4DE2F4C37066}" destId="{E9FCD8A8-ECA5-4A14-9A08-306F5DF2D700}" srcOrd="0" destOrd="0" parTransId="{103D9E61-A4EB-4B6C-9BCB-11B5EF3125EF}" sibTransId="{5CB31004-41B6-411A-91E4-0C6D302F990F}"/>
    <dgm:cxn modelId="{D4ADB0B0-F551-49C3-9816-6149CC242D60}" srcId="{48601BE8-8794-456E-A068-4DE2F4C37066}" destId="{686B681B-C333-4545-B06C-8E5D924C4A88}" srcOrd="2" destOrd="0" parTransId="{B6F25A5F-9358-416D-B831-25A85C819ED0}" sibTransId="{52389A33-F1AC-4A39-AB08-73BA562A8785}"/>
    <dgm:cxn modelId="{A796D9DE-4C4E-4DB6-A410-FC61A3670F74}" type="presOf" srcId="{686B681B-C333-4545-B06C-8E5D924C4A88}" destId="{28062B1B-50D9-48F0-8C1A-3406C430F833}" srcOrd="0" destOrd="0" presId="urn:microsoft.com/office/officeart/2005/8/layout/chevron1"/>
    <dgm:cxn modelId="{2F99997B-AA2F-4437-A8A8-59F1DAF3877D}" type="presOf" srcId="{48601BE8-8794-456E-A068-4DE2F4C37066}" destId="{8195B114-6BD8-49AC-8A4C-A826EAC3FC56}" srcOrd="0" destOrd="0" presId="urn:microsoft.com/office/officeart/2005/8/layout/chevron1"/>
    <dgm:cxn modelId="{8A210217-7CBC-46A7-B44D-3B606B7ED1CB}" type="presOf" srcId="{E9FCD8A8-ECA5-4A14-9A08-306F5DF2D700}" destId="{2EFE3164-3C63-410B-954F-D2F3067F1FEC}" srcOrd="0" destOrd="0" presId="urn:microsoft.com/office/officeart/2005/8/layout/chevron1"/>
    <dgm:cxn modelId="{F0278DF9-A8B6-49D5-8514-7DE52FBB5543}" type="presOf" srcId="{5BBC8941-EBC6-4E19-9034-813C3C96FAC1}" destId="{39E5FAF8-2B7E-4BCA-8798-CF6B16B567F9}" srcOrd="0" destOrd="0" presId="urn:microsoft.com/office/officeart/2005/8/layout/chevron1"/>
    <dgm:cxn modelId="{B393AF0C-F5E2-41BE-A0D7-0E9095231FC6}" type="presParOf" srcId="{8195B114-6BD8-49AC-8A4C-A826EAC3FC56}" destId="{2EFE3164-3C63-410B-954F-D2F3067F1FEC}" srcOrd="0" destOrd="0" presId="urn:microsoft.com/office/officeart/2005/8/layout/chevron1"/>
    <dgm:cxn modelId="{3A081A23-966F-4F48-9B27-32E6299EBAE2}" type="presParOf" srcId="{8195B114-6BD8-49AC-8A4C-A826EAC3FC56}" destId="{0D47C9E0-A885-4711-9C51-D28E5C661CDB}" srcOrd="1" destOrd="0" presId="urn:microsoft.com/office/officeart/2005/8/layout/chevron1"/>
    <dgm:cxn modelId="{EC120F64-FB7D-4528-8E5A-8570063AE05B}" type="presParOf" srcId="{8195B114-6BD8-49AC-8A4C-A826EAC3FC56}" destId="{39E5FAF8-2B7E-4BCA-8798-CF6B16B567F9}" srcOrd="2" destOrd="0" presId="urn:microsoft.com/office/officeart/2005/8/layout/chevron1"/>
    <dgm:cxn modelId="{A2330E8E-FFD7-43D8-84BF-72ACD418FE8A}" type="presParOf" srcId="{8195B114-6BD8-49AC-8A4C-A826EAC3FC56}" destId="{808169A4-B563-403F-9298-EF4E6FD78BE7}" srcOrd="3" destOrd="0" presId="urn:microsoft.com/office/officeart/2005/8/layout/chevron1"/>
    <dgm:cxn modelId="{EC8FD32F-C066-487A-B89E-3E30183B1A91}" type="presParOf" srcId="{8195B114-6BD8-49AC-8A4C-A826EAC3FC56}" destId="{28062B1B-50D9-48F0-8C1A-3406C430F83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8601BE8-8794-456E-A068-4DE2F4C37066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E9FCD8A8-ECA5-4A14-9A08-306F5DF2D700}">
      <dgm:prSet phldrT="[Text]"/>
      <dgm:spPr>
        <a:solidFill>
          <a:srgbClr val="E61E32"/>
        </a:solidFill>
      </dgm:spPr>
      <dgm:t>
        <a:bodyPr/>
        <a:lstStyle/>
        <a:p>
          <a:r>
            <a:rPr lang="de-DE" b="1" dirty="0" smtClean="0"/>
            <a:t>Klassisch</a:t>
          </a:r>
          <a:endParaRPr lang="de-DE" b="1" dirty="0"/>
        </a:p>
      </dgm:t>
    </dgm:pt>
    <dgm:pt modelId="{103D9E61-A4EB-4B6C-9BCB-11B5EF3125EF}" type="parTrans" cxnId="{BB695E67-9A8E-4834-B7C2-4EA0A7DB2D26}">
      <dgm:prSet/>
      <dgm:spPr/>
      <dgm:t>
        <a:bodyPr/>
        <a:lstStyle/>
        <a:p>
          <a:endParaRPr lang="de-DE"/>
        </a:p>
      </dgm:t>
    </dgm:pt>
    <dgm:pt modelId="{5CB31004-41B6-411A-91E4-0C6D302F990F}" type="sibTrans" cxnId="{BB695E67-9A8E-4834-B7C2-4EA0A7DB2D26}">
      <dgm:prSet/>
      <dgm:spPr/>
      <dgm:t>
        <a:bodyPr/>
        <a:lstStyle/>
        <a:p>
          <a:endParaRPr lang="de-DE"/>
        </a:p>
      </dgm:t>
    </dgm:pt>
    <dgm:pt modelId="{5BBC8941-EBC6-4E19-9034-813C3C96FAC1}">
      <dgm:prSet phldrT="[Text]"/>
      <dgm:spPr>
        <a:solidFill>
          <a:srgbClr val="E61E32"/>
        </a:solidFill>
      </dgm:spPr>
      <dgm:t>
        <a:bodyPr/>
        <a:lstStyle/>
        <a:p>
          <a:r>
            <a:rPr lang="de-DE" b="1" dirty="0" smtClean="0"/>
            <a:t>Agil</a:t>
          </a:r>
          <a:endParaRPr lang="de-DE" b="1" dirty="0"/>
        </a:p>
      </dgm:t>
    </dgm:pt>
    <dgm:pt modelId="{6506353B-C27B-4256-A5D4-A355ECCA4A84}" type="parTrans" cxnId="{7DCD424C-327B-4702-8F71-1BE5F98C759B}">
      <dgm:prSet/>
      <dgm:spPr/>
      <dgm:t>
        <a:bodyPr/>
        <a:lstStyle/>
        <a:p>
          <a:endParaRPr lang="de-DE"/>
        </a:p>
      </dgm:t>
    </dgm:pt>
    <dgm:pt modelId="{C98F87AA-7808-4E16-87B9-6D242C50BD24}" type="sibTrans" cxnId="{7DCD424C-327B-4702-8F71-1BE5F98C759B}">
      <dgm:prSet/>
      <dgm:spPr/>
      <dgm:t>
        <a:bodyPr/>
        <a:lstStyle/>
        <a:p>
          <a:endParaRPr lang="de-DE"/>
        </a:p>
      </dgm:t>
    </dgm:pt>
    <dgm:pt modelId="{686B681B-C333-4545-B06C-8E5D924C4A88}">
      <dgm:prSet phldrT="[Text]"/>
      <dgm:spPr>
        <a:solidFill>
          <a:srgbClr val="E61E32"/>
        </a:solidFill>
      </dgm:spPr>
      <dgm:t>
        <a:bodyPr/>
        <a:lstStyle/>
        <a:p>
          <a:r>
            <a:rPr lang="de-DE" b="1" dirty="0" smtClean="0"/>
            <a:t>Hybrid</a:t>
          </a:r>
          <a:endParaRPr lang="de-DE" b="1" dirty="0"/>
        </a:p>
      </dgm:t>
    </dgm:pt>
    <dgm:pt modelId="{B6F25A5F-9358-416D-B831-25A85C819ED0}" type="parTrans" cxnId="{D4ADB0B0-F551-49C3-9816-6149CC242D60}">
      <dgm:prSet/>
      <dgm:spPr/>
      <dgm:t>
        <a:bodyPr/>
        <a:lstStyle/>
        <a:p>
          <a:endParaRPr lang="de-DE"/>
        </a:p>
      </dgm:t>
    </dgm:pt>
    <dgm:pt modelId="{52389A33-F1AC-4A39-AB08-73BA562A8785}" type="sibTrans" cxnId="{D4ADB0B0-F551-49C3-9816-6149CC242D60}">
      <dgm:prSet/>
      <dgm:spPr/>
      <dgm:t>
        <a:bodyPr/>
        <a:lstStyle/>
        <a:p>
          <a:endParaRPr lang="de-DE"/>
        </a:p>
      </dgm:t>
    </dgm:pt>
    <dgm:pt modelId="{8195B114-6BD8-49AC-8A4C-A826EAC3FC56}" type="pres">
      <dgm:prSet presAssocID="{48601BE8-8794-456E-A068-4DE2F4C37066}" presName="Name0" presStyleCnt="0">
        <dgm:presLayoutVars>
          <dgm:dir/>
          <dgm:animLvl val="lvl"/>
          <dgm:resizeHandles val="exact"/>
        </dgm:presLayoutVars>
      </dgm:prSet>
      <dgm:spPr/>
    </dgm:pt>
    <dgm:pt modelId="{2EFE3164-3C63-410B-954F-D2F3067F1FEC}" type="pres">
      <dgm:prSet presAssocID="{E9FCD8A8-ECA5-4A14-9A08-306F5DF2D700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47C9E0-A885-4711-9C51-D28E5C661CDB}" type="pres">
      <dgm:prSet presAssocID="{5CB31004-41B6-411A-91E4-0C6D302F990F}" presName="parTxOnlySpace" presStyleCnt="0"/>
      <dgm:spPr/>
    </dgm:pt>
    <dgm:pt modelId="{39E5FAF8-2B7E-4BCA-8798-CF6B16B567F9}" type="pres">
      <dgm:prSet presAssocID="{5BBC8941-EBC6-4E19-9034-813C3C96FAC1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08169A4-B563-403F-9298-EF4E6FD78BE7}" type="pres">
      <dgm:prSet presAssocID="{C98F87AA-7808-4E16-87B9-6D242C50BD24}" presName="parTxOnlySpace" presStyleCnt="0"/>
      <dgm:spPr/>
    </dgm:pt>
    <dgm:pt modelId="{28062B1B-50D9-48F0-8C1A-3406C430F833}" type="pres">
      <dgm:prSet presAssocID="{686B681B-C333-4545-B06C-8E5D924C4A88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D4ADB0B0-F551-49C3-9816-6149CC242D60}" srcId="{48601BE8-8794-456E-A068-4DE2F4C37066}" destId="{686B681B-C333-4545-B06C-8E5D924C4A88}" srcOrd="2" destOrd="0" parTransId="{B6F25A5F-9358-416D-B831-25A85C819ED0}" sibTransId="{52389A33-F1AC-4A39-AB08-73BA562A8785}"/>
    <dgm:cxn modelId="{7DCD424C-327B-4702-8F71-1BE5F98C759B}" srcId="{48601BE8-8794-456E-A068-4DE2F4C37066}" destId="{5BBC8941-EBC6-4E19-9034-813C3C96FAC1}" srcOrd="1" destOrd="0" parTransId="{6506353B-C27B-4256-A5D4-A355ECCA4A84}" sibTransId="{C98F87AA-7808-4E16-87B9-6D242C50BD24}"/>
    <dgm:cxn modelId="{7CAD1B5D-2923-44EB-BCC1-3C7901C5E6E9}" type="presOf" srcId="{E9FCD8A8-ECA5-4A14-9A08-306F5DF2D700}" destId="{2EFE3164-3C63-410B-954F-D2F3067F1FEC}" srcOrd="0" destOrd="0" presId="urn:microsoft.com/office/officeart/2005/8/layout/chevron1"/>
    <dgm:cxn modelId="{BB695E67-9A8E-4834-B7C2-4EA0A7DB2D26}" srcId="{48601BE8-8794-456E-A068-4DE2F4C37066}" destId="{E9FCD8A8-ECA5-4A14-9A08-306F5DF2D700}" srcOrd="0" destOrd="0" parTransId="{103D9E61-A4EB-4B6C-9BCB-11B5EF3125EF}" sibTransId="{5CB31004-41B6-411A-91E4-0C6D302F990F}"/>
    <dgm:cxn modelId="{C5118081-A1DB-42FC-AAC1-2C162BEC98B5}" type="presOf" srcId="{5BBC8941-EBC6-4E19-9034-813C3C96FAC1}" destId="{39E5FAF8-2B7E-4BCA-8798-CF6B16B567F9}" srcOrd="0" destOrd="0" presId="urn:microsoft.com/office/officeart/2005/8/layout/chevron1"/>
    <dgm:cxn modelId="{FB7D4247-15AE-4A7D-8F4C-70D94AF26327}" type="presOf" srcId="{48601BE8-8794-456E-A068-4DE2F4C37066}" destId="{8195B114-6BD8-49AC-8A4C-A826EAC3FC56}" srcOrd="0" destOrd="0" presId="urn:microsoft.com/office/officeart/2005/8/layout/chevron1"/>
    <dgm:cxn modelId="{67BD7A58-A846-4A31-B01B-09BB3C3D7293}" type="presOf" srcId="{686B681B-C333-4545-B06C-8E5D924C4A88}" destId="{28062B1B-50D9-48F0-8C1A-3406C430F833}" srcOrd="0" destOrd="0" presId="urn:microsoft.com/office/officeart/2005/8/layout/chevron1"/>
    <dgm:cxn modelId="{7D3D8325-4903-4F3A-990C-9CE20FD5DC8A}" type="presParOf" srcId="{8195B114-6BD8-49AC-8A4C-A826EAC3FC56}" destId="{2EFE3164-3C63-410B-954F-D2F3067F1FEC}" srcOrd="0" destOrd="0" presId="urn:microsoft.com/office/officeart/2005/8/layout/chevron1"/>
    <dgm:cxn modelId="{CC9D3268-652D-449F-94D1-3BBAD629829B}" type="presParOf" srcId="{8195B114-6BD8-49AC-8A4C-A826EAC3FC56}" destId="{0D47C9E0-A885-4711-9C51-D28E5C661CDB}" srcOrd="1" destOrd="0" presId="urn:microsoft.com/office/officeart/2005/8/layout/chevron1"/>
    <dgm:cxn modelId="{457ABA16-7CAD-43AA-9641-DBACB2EA69BA}" type="presParOf" srcId="{8195B114-6BD8-49AC-8A4C-A826EAC3FC56}" destId="{39E5FAF8-2B7E-4BCA-8798-CF6B16B567F9}" srcOrd="2" destOrd="0" presId="urn:microsoft.com/office/officeart/2005/8/layout/chevron1"/>
    <dgm:cxn modelId="{4F22BDC3-4C4A-492E-9E79-7921465AD754}" type="presParOf" srcId="{8195B114-6BD8-49AC-8A4C-A826EAC3FC56}" destId="{808169A4-B563-403F-9298-EF4E6FD78BE7}" srcOrd="3" destOrd="0" presId="urn:microsoft.com/office/officeart/2005/8/layout/chevron1"/>
    <dgm:cxn modelId="{606534A1-FD9A-4AE8-B3C7-5EA737E33A04}" type="presParOf" srcId="{8195B114-6BD8-49AC-8A4C-A826EAC3FC56}" destId="{28062B1B-50D9-48F0-8C1A-3406C430F833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3164-3C63-410B-954F-D2F3067F1FEC}">
      <dsp:nvSpPr>
        <dsp:cNvPr id="0" name=""/>
        <dsp:cNvSpPr/>
      </dsp:nvSpPr>
      <dsp:spPr>
        <a:xfrm>
          <a:off x="850" y="469366"/>
          <a:ext cx="1036529" cy="414611"/>
        </a:xfrm>
        <a:prstGeom prst="chevron">
          <a:avLst/>
        </a:prstGeom>
        <a:solidFill>
          <a:srgbClr val="E61E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Klassisch</a:t>
          </a:r>
          <a:endParaRPr lang="de-DE" sz="900" b="1" kern="1200" dirty="0"/>
        </a:p>
      </dsp:txBody>
      <dsp:txXfrm>
        <a:off x="208156" y="469366"/>
        <a:ext cx="621918" cy="414611"/>
      </dsp:txXfrm>
    </dsp:sp>
    <dsp:sp modelId="{39E5FAF8-2B7E-4BCA-8798-CF6B16B567F9}">
      <dsp:nvSpPr>
        <dsp:cNvPr id="0" name=""/>
        <dsp:cNvSpPr/>
      </dsp:nvSpPr>
      <dsp:spPr>
        <a:xfrm>
          <a:off x="933727" y="469366"/>
          <a:ext cx="1036529" cy="414611"/>
        </a:xfrm>
        <a:prstGeom prst="chevron">
          <a:avLst/>
        </a:prstGeom>
        <a:solidFill>
          <a:srgbClr val="E61E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Hybrid</a:t>
          </a:r>
          <a:endParaRPr lang="de-DE" sz="900" b="1" kern="1200" dirty="0"/>
        </a:p>
      </dsp:txBody>
      <dsp:txXfrm>
        <a:off x="1141033" y="469366"/>
        <a:ext cx="621918" cy="414611"/>
      </dsp:txXfrm>
    </dsp:sp>
    <dsp:sp modelId="{28062B1B-50D9-48F0-8C1A-3406C430F833}">
      <dsp:nvSpPr>
        <dsp:cNvPr id="0" name=""/>
        <dsp:cNvSpPr/>
      </dsp:nvSpPr>
      <dsp:spPr>
        <a:xfrm>
          <a:off x="1866603" y="469366"/>
          <a:ext cx="1036529" cy="414611"/>
        </a:xfrm>
        <a:prstGeom prst="chevron">
          <a:avLst/>
        </a:prstGeom>
        <a:solidFill>
          <a:srgbClr val="E61E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Agil</a:t>
          </a:r>
          <a:endParaRPr lang="de-DE" sz="900" b="1" kern="1200" dirty="0"/>
        </a:p>
      </dsp:txBody>
      <dsp:txXfrm>
        <a:off x="2073909" y="469366"/>
        <a:ext cx="621918" cy="4146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FE3164-3C63-410B-954F-D2F3067F1FEC}">
      <dsp:nvSpPr>
        <dsp:cNvPr id="0" name=""/>
        <dsp:cNvSpPr/>
      </dsp:nvSpPr>
      <dsp:spPr>
        <a:xfrm>
          <a:off x="850" y="469366"/>
          <a:ext cx="1036529" cy="414611"/>
        </a:xfrm>
        <a:prstGeom prst="chevron">
          <a:avLst/>
        </a:prstGeom>
        <a:solidFill>
          <a:srgbClr val="E61E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Klassisch</a:t>
          </a:r>
          <a:endParaRPr lang="de-DE" sz="900" b="1" kern="1200" dirty="0"/>
        </a:p>
      </dsp:txBody>
      <dsp:txXfrm>
        <a:off x="208156" y="469366"/>
        <a:ext cx="621918" cy="414611"/>
      </dsp:txXfrm>
    </dsp:sp>
    <dsp:sp modelId="{39E5FAF8-2B7E-4BCA-8798-CF6B16B567F9}">
      <dsp:nvSpPr>
        <dsp:cNvPr id="0" name=""/>
        <dsp:cNvSpPr/>
      </dsp:nvSpPr>
      <dsp:spPr>
        <a:xfrm>
          <a:off x="933727" y="469366"/>
          <a:ext cx="1036529" cy="414611"/>
        </a:xfrm>
        <a:prstGeom prst="chevron">
          <a:avLst/>
        </a:prstGeom>
        <a:solidFill>
          <a:srgbClr val="E61E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Agil</a:t>
          </a:r>
          <a:endParaRPr lang="de-DE" sz="900" b="1" kern="1200" dirty="0"/>
        </a:p>
      </dsp:txBody>
      <dsp:txXfrm>
        <a:off x="1141033" y="469366"/>
        <a:ext cx="621918" cy="414611"/>
      </dsp:txXfrm>
    </dsp:sp>
    <dsp:sp modelId="{28062B1B-50D9-48F0-8C1A-3406C430F833}">
      <dsp:nvSpPr>
        <dsp:cNvPr id="0" name=""/>
        <dsp:cNvSpPr/>
      </dsp:nvSpPr>
      <dsp:spPr>
        <a:xfrm>
          <a:off x="1866603" y="469366"/>
          <a:ext cx="1036529" cy="414611"/>
        </a:xfrm>
        <a:prstGeom prst="chevron">
          <a:avLst/>
        </a:prstGeom>
        <a:solidFill>
          <a:srgbClr val="E61E3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005" tIns="12002" rIns="12002" bIns="12002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900" b="1" kern="1200" dirty="0" smtClean="0"/>
            <a:t>Hybrid</a:t>
          </a:r>
          <a:endParaRPr lang="de-DE" sz="900" b="1" kern="1200" dirty="0"/>
        </a:p>
      </dsp:txBody>
      <dsp:txXfrm>
        <a:off x="2073909" y="469366"/>
        <a:ext cx="621918" cy="41461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EE1935-5304-4ECD-9322-952A4E8B06E9}" type="datetimeFigureOut">
              <a:rPr lang="de-DE" smtClean="0"/>
              <a:t>23.10.2015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3AFAB-4235-420D-9547-49DAEC1225E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05434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9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45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92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40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88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36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84" algn="l" defTabSz="91429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hteck 13"/>
          <p:cNvSpPr/>
          <p:nvPr userDrawn="1"/>
        </p:nvSpPr>
        <p:spPr>
          <a:xfrm>
            <a:off x="0" y="-12922"/>
            <a:ext cx="9144000" cy="705620"/>
          </a:xfrm>
          <a:prstGeom prst="rect">
            <a:avLst/>
          </a:prstGeom>
          <a:solidFill>
            <a:srgbClr val="E7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de-DE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99" y="181006"/>
            <a:ext cx="1224136" cy="439689"/>
          </a:xfrm>
          <a:prstGeom prst="rect">
            <a:avLst/>
          </a:prstGeom>
        </p:spPr>
      </p:pic>
      <p:pic>
        <p:nvPicPr>
          <p:cNvPr id="16" name="Grafik 15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5" r="723"/>
          <a:stretch/>
        </p:blipFill>
        <p:spPr>
          <a:xfrm>
            <a:off x="0" y="692698"/>
            <a:ext cx="9144000" cy="6164907"/>
          </a:xfrm>
          <a:prstGeom prst="rect">
            <a:avLst/>
          </a:prstGeom>
        </p:spPr>
      </p:pic>
      <p:sp>
        <p:nvSpPr>
          <p:cNvPr id="21" name="Inhaltsplatzhalter 20"/>
          <p:cNvSpPr>
            <a:spLocks noGrp="1"/>
          </p:cNvSpPr>
          <p:nvPr>
            <p:ph sz="quarter" idx="10" hasCustomPrompt="1"/>
          </p:nvPr>
        </p:nvSpPr>
        <p:spPr>
          <a:xfrm>
            <a:off x="755578" y="4365352"/>
            <a:ext cx="5112568" cy="575816"/>
          </a:xfrm>
          <a:solidFill>
            <a:srgbClr val="000000">
              <a:alpha val="69804"/>
            </a:srgbClr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EINLEITUNGSSATZ ODER TITEL</a:t>
            </a:r>
            <a:endParaRPr lang="de-DE" dirty="0"/>
          </a:p>
        </p:txBody>
      </p:sp>
      <p:sp>
        <p:nvSpPr>
          <p:cNvPr id="22" name="Inhaltsplatzhalter 20"/>
          <p:cNvSpPr>
            <a:spLocks noGrp="1"/>
          </p:cNvSpPr>
          <p:nvPr>
            <p:ph sz="quarter" idx="11" hasCustomPrompt="1"/>
          </p:nvPr>
        </p:nvSpPr>
        <p:spPr>
          <a:xfrm>
            <a:off x="755576" y="5157192"/>
            <a:ext cx="6768752" cy="576064"/>
          </a:xfrm>
          <a:solidFill>
            <a:srgbClr val="000000">
              <a:alpha val="69804"/>
            </a:srgbClr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IMMER MIT </a:t>
            </a:r>
            <a:r>
              <a:rPr lang="de-DE" dirty="0" err="1" smtClean="0"/>
              <a:t>GROßBUCHSTABEN</a:t>
            </a:r>
            <a:r>
              <a:rPr lang="de-DE" dirty="0" smtClean="0"/>
              <a:t> EINGEBEN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42590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72685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61E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" name="Grafik 3"/>
          <p:cNvPicPr>
            <a:picLocks noChangeAspect="1"/>
          </p:cNvPicPr>
          <p:nvPr userDrawn="1"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99" y="6237312"/>
            <a:ext cx="1224136" cy="43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041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77" r="1523"/>
          <a:stretch/>
        </p:blipFill>
        <p:spPr>
          <a:xfrm>
            <a:off x="-1" y="-27384"/>
            <a:ext cx="9180515" cy="6254831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2" y="6228086"/>
            <a:ext cx="9180512" cy="705620"/>
          </a:xfrm>
          <a:prstGeom prst="rect">
            <a:avLst/>
          </a:prstGeom>
          <a:solidFill>
            <a:srgbClr val="E71F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8298" y="6381335"/>
            <a:ext cx="1224136" cy="439689"/>
          </a:xfrm>
          <a:prstGeom prst="rect">
            <a:avLst/>
          </a:prstGeom>
        </p:spPr>
      </p:pic>
      <p:sp>
        <p:nvSpPr>
          <p:cNvPr id="16" name="Textfeld 15"/>
          <p:cNvSpPr txBox="1"/>
          <p:nvPr userDrawn="1"/>
        </p:nvSpPr>
        <p:spPr>
          <a:xfrm>
            <a:off x="720080" y="6237319"/>
            <a:ext cx="1331640" cy="6463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de-DE" sz="12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</a:t>
            </a:r>
            <a:r>
              <a:rPr lang="de-DE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bilex GmbH</a:t>
            </a:r>
          </a:p>
          <a:p>
            <a:r>
              <a:rPr lang="de-DE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Löffelstr. 4</a:t>
            </a:r>
          </a:p>
          <a:p>
            <a:r>
              <a:rPr lang="de-DE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70597 Stuttgart</a:t>
            </a:r>
            <a:endParaRPr lang="de-DE" sz="1200" dirty="0"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2303753" y="6606651"/>
            <a:ext cx="5004555" cy="27698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de-DE" sz="1200" dirty="0" smtClean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+49 711 719 188-0	www.abilex.de	info@abilex.de</a:t>
            </a:r>
          </a:p>
        </p:txBody>
      </p:sp>
      <p:sp>
        <p:nvSpPr>
          <p:cNvPr id="18" name="Inhaltsplatzhalter 20"/>
          <p:cNvSpPr>
            <a:spLocks noGrp="1"/>
          </p:cNvSpPr>
          <p:nvPr>
            <p:ph sz="quarter" idx="10" hasCustomPrompt="1"/>
          </p:nvPr>
        </p:nvSpPr>
        <p:spPr>
          <a:xfrm>
            <a:off x="755578" y="1165779"/>
            <a:ext cx="5112568" cy="575816"/>
          </a:xfrm>
          <a:solidFill>
            <a:srgbClr val="000000">
              <a:alpha val="69804"/>
            </a:srgbClr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SCHLUSSSATZ ODER TITEL</a:t>
            </a:r>
            <a:endParaRPr lang="de-DE" dirty="0"/>
          </a:p>
        </p:txBody>
      </p:sp>
      <p:sp>
        <p:nvSpPr>
          <p:cNvPr id="19" name="Inhaltsplatzhalter 20"/>
          <p:cNvSpPr>
            <a:spLocks noGrp="1"/>
          </p:cNvSpPr>
          <p:nvPr>
            <p:ph sz="quarter" idx="11" hasCustomPrompt="1"/>
          </p:nvPr>
        </p:nvSpPr>
        <p:spPr>
          <a:xfrm>
            <a:off x="755576" y="1957619"/>
            <a:ext cx="6768752" cy="576064"/>
          </a:xfrm>
          <a:solidFill>
            <a:srgbClr val="000000">
              <a:alpha val="69804"/>
            </a:srgbClr>
          </a:solidFill>
        </p:spPr>
        <p:txBody>
          <a:bodyPr anchor="ctr"/>
          <a:lstStyle>
            <a:lvl1pPr marL="0" indent="0"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 smtClean="0"/>
              <a:t>IMMER MIT </a:t>
            </a:r>
            <a:r>
              <a:rPr lang="de-DE" dirty="0" err="1" smtClean="0"/>
              <a:t>GROßBUCHSTABEN</a:t>
            </a:r>
            <a:r>
              <a:rPr lang="de-DE" dirty="0" smtClean="0"/>
              <a:t> EINGEBEN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544863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69878"/>
            <a:ext cx="8229600" cy="782639"/>
          </a:xfrm>
        </p:spPr>
        <p:txBody>
          <a:bodyPr>
            <a:noAutofit/>
          </a:bodyPr>
          <a:lstStyle>
            <a:lvl1pPr>
              <a:defRPr sz="2800">
                <a:solidFill>
                  <a:srgbClr val="E61E32"/>
                </a:solidFill>
              </a:defRPr>
            </a:lvl1pPr>
          </a:lstStyle>
          <a:p>
            <a:r>
              <a:rPr lang="de-DE" smtClean="0"/>
              <a:t>TITELMASTERFORMAT BEARBEITEN</a:t>
            </a:r>
            <a:endParaRPr lang="de-DE" dirty="0"/>
          </a:p>
        </p:txBody>
      </p:sp>
      <p:sp>
        <p:nvSpPr>
          <p:cNvPr id="10" name="Inhaltsplatzhalter 2"/>
          <p:cNvSpPr>
            <a:spLocks noGrp="1"/>
          </p:cNvSpPr>
          <p:nvPr>
            <p:ph idx="1"/>
          </p:nvPr>
        </p:nvSpPr>
        <p:spPr>
          <a:xfrm>
            <a:off x="457200" y="1557337"/>
            <a:ext cx="8229600" cy="4608512"/>
          </a:xfrm>
        </p:spPr>
        <p:txBody>
          <a:bodyPr/>
          <a:lstStyle>
            <a:lvl1pPr marL="342861" indent="-342861">
              <a:buFont typeface="Wingdings" pitchFamily="2" charset="2"/>
              <a:buChar char="§"/>
              <a:defRPr sz="2300">
                <a:solidFill>
                  <a:srgbClr val="4D4D4D"/>
                </a:solidFill>
              </a:defRPr>
            </a:lvl1pPr>
            <a:lvl2pPr marL="742866" indent="-285717">
              <a:buFont typeface="Wingdings" pitchFamily="2" charset="2"/>
              <a:buChar char="§"/>
              <a:defRPr sz="2000">
                <a:solidFill>
                  <a:srgbClr val="4D4D4D"/>
                </a:solidFill>
              </a:defRPr>
            </a:lvl2pPr>
            <a:lvl3pPr marL="1142870" indent="-228574">
              <a:buFont typeface="Wingdings" pitchFamily="2" charset="2"/>
              <a:buChar char="§"/>
              <a:defRPr sz="1800">
                <a:solidFill>
                  <a:srgbClr val="4D4D4D"/>
                </a:solidFill>
              </a:defRPr>
            </a:lvl3pPr>
            <a:lvl4pPr marL="1600017" indent="-228574">
              <a:buFont typeface="Wingdings" pitchFamily="2" charset="2"/>
              <a:buChar char="§"/>
              <a:defRPr sz="1600">
                <a:solidFill>
                  <a:srgbClr val="4D4D4D"/>
                </a:solidFill>
              </a:defRPr>
            </a:lvl4pPr>
            <a:lvl5pPr marL="2057166" indent="-228574">
              <a:buFont typeface="Wingdings" pitchFamily="2" charset="2"/>
              <a:buChar char="§"/>
              <a:defRPr sz="1400">
                <a:solidFill>
                  <a:srgbClr val="4D4D4D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8899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 marL="342861" indent="-342861">
              <a:buFont typeface="Wingdings" pitchFamily="2" charset="2"/>
              <a:buChar char="§"/>
              <a:defRPr sz="2300"/>
            </a:lvl1pPr>
            <a:lvl2pPr marL="742866" indent="-285717">
              <a:buFont typeface="Wingdings" pitchFamily="2" charset="2"/>
              <a:buChar char="§"/>
              <a:defRPr sz="2000"/>
            </a:lvl2pPr>
            <a:lvl3pPr marL="1142870" indent="-228574">
              <a:buFont typeface="Wingdings" pitchFamily="2" charset="2"/>
              <a:buChar char="§"/>
              <a:defRPr sz="1800"/>
            </a:lvl3pPr>
            <a:lvl4pPr marL="1600017" indent="-228574">
              <a:buFont typeface="Wingdings" pitchFamily="2" charset="2"/>
              <a:buChar char="§"/>
              <a:defRPr sz="1600"/>
            </a:lvl4pPr>
            <a:lvl5pPr marL="2057166" indent="-228574">
              <a:buFont typeface="Wingdings" pitchFamily="2" charset="2"/>
              <a:buChar char="§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 marL="342861" indent="-342861">
              <a:buFont typeface="Wingdings" pitchFamily="2" charset="2"/>
              <a:buChar char="§"/>
              <a:defRPr sz="2300"/>
            </a:lvl1pPr>
            <a:lvl2pPr marL="742866" indent="-285717">
              <a:buFont typeface="Wingdings" pitchFamily="2" charset="2"/>
              <a:buChar char="§"/>
              <a:defRPr sz="2000"/>
            </a:lvl2pPr>
            <a:lvl3pPr marL="1142870" indent="-228574">
              <a:buFont typeface="Wingdings" pitchFamily="2" charset="2"/>
              <a:buChar char="§"/>
              <a:defRPr sz="1800"/>
            </a:lvl3pPr>
            <a:lvl4pPr marL="1600017" indent="-228574">
              <a:buFont typeface="Wingdings" pitchFamily="2" charset="2"/>
              <a:buChar char="§"/>
              <a:defRPr sz="1600"/>
            </a:lvl4pPr>
            <a:lvl5pPr marL="2057166" indent="-228574">
              <a:buFont typeface="Wingdings" pitchFamily="2" charset="2"/>
              <a:buChar char="§"/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69878"/>
            <a:ext cx="8229600" cy="782639"/>
          </a:xfrm>
        </p:spPr>
        <p:txBody>
          <a:bodyPr>
            <a:noAutofit/>
          </a:bodyPr>
          <a:lstStyle>
            <a:lvl1pPr>
              <a:defRPr sz="2800">
                <a:solidFill>
                  <a:srgbClr val="E61E32"/>
                </a:soli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58511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6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9" y="1535116"/>
            <a:ext cx="404177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7148" indent="0">
              <a:buNone/>
              <a:defRPr sz="2000" b="1"/>
            </a:lvl2pPr>
            <a:lvl3pPr marL="914296" indent="0">
              <a:buNone/>
              <a:defRPr sz="1800" b="1"/>
            </a:lvl3pPr>
            <a:lvl4pPr marL="1371445" indent="0">
              <a:buNone/>
              <a:defRPr sz="1600" b="1"/>
            </a:lvl4pPr>
            <a:lvl5pPr marL="1828592" indent="0">
              <a:buNone/>
              <a:defRPr sz="1600" b="1"/>
            </a:lvl5pPr>
            <a:lvl6pPr marL="2285740" indent="0">
              <a:buNone/>
              <a:defRPr sz="1600" b="1"/>
            </a:lvl6pPr>
            <a:lvl7pPr marL="2742888" indent="0">
              <a:buNone/>
              <a:defRPr sz="1600" b="1"/>
            </a:lvl7pPr>
            <a:lvl8pPr marL="3200036" indent="0">
              <a:buNone/>
              <a:defRPr sz="1600" b="1"/>
            </a:lvl8pPr>
            <a:lvl9pPr marL="3657184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69878"/>
            <a:ext cx="8229600" cy="782639"/>
          </a:xfrm>
        </p:spPr>
        <p:txBody>
          <a:bodyPr>
            <a:noAutofit/>
          </a:bodyPr>
          <a:lstStyle>
            <a:lvl1pPr>
              <a:defRPr sz="2800">
                <a:solidFill>
                  <a:srgbClr val="E61E32"/>
                </a:soli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96735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69878"/>
            <a:ext cx="8229600" cy="782639"/>
          </a:xfrm>
        </p:spPr>
        <p:txBody>
          <a:bodyPr>
            <a:noAutofit/>
          </a:bodyPr>
          <a:lstStyle>
            <a:lvl1pPr>
              <a:defRPr sz="2800">
                <a:solidFill>
                  <a:srgbClr val="E61E32"/>
                </a:soli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12265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67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57202" y="273050"/>
            <a:ext cx="3106688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35896" y="273053"/>
            <a:ext cx="5050904" cy="5853113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10668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813470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792288" y="4800602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8" indent="0">
              <a:buNone/>
              <a:defRPr sz="2800"/>
            </a:lvl2pPr>
            <a:lvl3pPr marL="914296" indent="0">
              <a:buNone/>
              <a:defRPr sz="2300"/>
            </a:lvl3pPr>
            <a:lvl4pPr marL="1371445" indent="0">
              <a:buNone/>
              <a:defRPr sz="2000"/>
            </a:lvl4pPr>
            <a:lvl5pPr marL="1828592" indent="0">
              <a:buNone/>
              <a:defRPr sz="2000"/>
            </a:lvl5pPr>
            <a:lvl6pPr marL="2285740" indent="0">
              <a:buNone/>
              <a:defRPr sz="2000"/>
            </a:lvl6pPr>
            <a:lvl7pPr marL="2742888" indent="0">
              <a:buNone/>
              <a:defRPr sz="2000"/>
            </a:lvl7pPr>
            <a:lvl8pPr marL="3200036" indent="0">
              <a:buNone/>
              <a:defRPr sz="2000"/>
            </a:lvl8pPr>
            <a:lvl9pPr marL="3657184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148" indent="0">
              <a:buNone/>
              <a:defRPr sz="1200"/>
            </a:lvl2pPr>
            <a:lvl3pPr marL="914296" indent="0">
              <a:buNone/>
              <a:defRPr sz="1100"/>
            </a:lvl3pPr>
            <a:lvl4pPr marL="1371445" indent="0">
              <a:buNone/>
              <a:defRPr sz="900"/>
            </a:lvl4pPr>
            <a:lvl5pPr marL="1828592" indent="0">
              <a:buNone/>
              <a:defRPr sz="900"/>
            </a:lvl5pPr>
            <a:lvl6pPr marL="2285740" indent="0">
              <a:buNone/>
              <a:defRPr sz="900"/>
            </a:lvl6pPr>
            <a:lvl7pPr marL="2742888" indent="0">
              <a:buNone/>
              <a:defRPr sz="900"/>
            </a:lvl7pPr>
            <a:lvl8pPr marL="3200036" indent="0">
              <a:buNone/>
              <a:defRPr sz="900"/>
            </a:lvl8pPr>
            <a:lvl9pPr marL="3657184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89615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457200" y="269878"/>
            <a:ext cx="8229600" cy="782639"/>
          </a:xfrm>
        </p:spPr>
        <p:txBody>
          <a:bodyPr>
            <a:noAutofit/>
          </a:bodyPr>
          <a:lstStyle>
            <a:lvl1pPr>
              <a:defRPr sz="2800">
                <a:solidFill>
                  <a:srgbClr val="E61E32"/>
                </a:solidFill>
              </a:defRPr>
            </a:lvl1pPr>
          </a:lstStyle>
          <a:p>
            <a:r>
              <a:rPr lang="de-DE" dirty="0" smtClean="0"/>
              <a:t>TITELMASTERFORMAT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72210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51000">
              <a:schemeClr val="bg1"/>
            </a:gs>
            <a:gs pos="100000">
              <a:schemeClr val="bg1">
                <a:lumMod val="89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29" tIns="45715" rIns="91429" bIns="45715" rtlCol="0" anchor="ctr">
            <a:noAutofit/>
          </a:bodyPr>
          <a:lstStyle/>
          <a:p>
            <a:r>
              <a:rPr lang="de-DE" dirty="0" smtClean="0"/>
              <a:t>TITELMASTERFORMAT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6259527"/>
            <a:ext cx="940546" cy="337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112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2" r:id="rId11"/>
    <p:sldLayoutId id="2147483661" r:id="rId12"/>
  </p:sldLayoutIdLst>
  <p:txStyles>
    <p:titleStyle>
      <a:lvl1pPr algn="l" defTabSz="914296" rtl="0" eaLnBrk="1" latinLnBrk="0" hangingPunct="1">
        <a:spcBef>
          <a:spcPct val="0"/>
        </a:spcBef>
        <a:buNone/>
        <a:defRPr sz="2800" kern="1200">
          <a:solidFill>
            <a:srgbClr val="E61E32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861" indent="-342861" algn="l" defTabSz="914296" rtl="0" eaLnBrk="1" latinLnBrk="0" hangingPunct="1">
        <a:spcBef>
          <a:spcPct val="20000"/>
        </a:spcBef>
        <a:buClr>
          <a:srgbClr val="E61E32"/>
        </a:buClr>
        <a:buFont typeface="Wingdings" pitchFamily="2" charset="2"/>
        <a:buChar char="§"/>
        <a:defRPr sz="23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1pPr>
      <a:lvl2pPr marL="742866" indent="-285717" algn="l" defTabSz="914296" rtl="0" eaLnBrk="1" latinLnBrk="0" hangingPunct="1">
        <a:spcBef>
          <a:spcPct val="20000"/>
        </a:spcBef>
        <a:buClr>
          <a:srgbClr val="E61E32"/>
        </a:buClr>
        <a:buFont typeface="Wingdings" pitchFamily="2" charset="2"/>
        <a:buChar char="§"/>
        <a:defRPr sz="20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2pPr>
      <a:lvl3pPr marL="1142870" indent="-228574" algn="l" defTabSz="914296" rtl="0" eaLnBrk="1" latinLnBrk="0" hangingPunct="1">
        <a:spcBef>
          <a:spcPct val="20000"/>
        </a:spcBef>
        <a:buClr>
          <a:srgbClr val="E61E32"/>
        </a:buClr>
        <a:buFont typeface="Wingdings" pitchFamily="2" charset="2"/>
        <a:buChar char="§"/>
        <a:defRPr sz="18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3pPr>
      <a:lvl4pPr marL="1600017" indent="-228574" algn="l" defTabSz="914296" rtl="0" eaLnBrk="1" latinLnBrk="0" hangingPunct="1">
        <a:spcBef>
          <a:spcPct val="20000"/>
        </a:spcBef>
        <a:buClr>
          <a:srgbClr val="E61E32"/>
        </a:buClr>
        <a:buFont typeface="Wingdings" pitchFamily="2" charset="2"/>
        <a:buChar char="§"/>
        <a:defRPr sz="16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4pPr>
      <a:lvl5pPr marL="2057166" indent="-228574" algn="l" defTabSz="914296" rtl="0" eaLnBrk="1" latinLnBrk="0" hangingPunct="1">
        <a:spcBef>
          <a:spcPct val="20000"/>
        </a:spcBef>
        <a:buClr>
          <a:srgbClr val="E61E32"/>
        </a:buClr>
        <a:buFont typeface="Wingdings" pitchFamily="2" charset="2"/>
        <a:buChar char="§"/>
        <a:defRPr sz="1400" kern="1200">
          <a:solidFill>
            <a:srgbClr val="4D4D4D"/>
          </a:solidFill>
          <a:latin typeface="Arial" pitchFamily="34" charset="0"/>
          <a:ea typeface="+mn-ea"/>
          <a:cs typeface="Arial" pitchFamily="34" charset="0"/>
        </a:defRPr>
      </a:lvl5pPr>
      <a:lvl6pPr marL="2514314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62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10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58" indent="-228574" algn="l" defTabSz="91429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5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2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40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8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6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4" algn="l" defTabSz="9142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>
          <a:xfrm>
            <a:off x="755576" y="4365104"/>
            <a:ext cx="5112568" cy="575816"/>
          </a:xfrm>
        </p:spPr>
        <p:txBody>
          <a:bodyPr>
            <a:normAutofit/>
          </a:bodyPr>
          <a:lstStyle/>
          <a:p>
            <a:r>
              <a:rPr lang="de-DE" dirty="0" smtClean="0"/>
              <a:t>PVM 2015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 smtClean="0"/>
              <a:t>HYBRIDE VORGEHENSMODELLE IN </a:t>
            </a:r>
            <a:r>
              <a:rPr lang="de-DE" smtClean="0"/>
              <a:t>DER VERSIONSERSTELLUNG – EIN PRAXISBEITRAG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13993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1.3 Forschungslücke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de-DE" dirty="0" smtClean="0"/>
              <a:t>Bisher: </a:t>
            </a:r>
          </a:p>
          <a:p>
            <a:pPr algn="just"/>
            <a:r>
              <a:rPr lang="de-DE" sz="1800" dirty="0" smtClean="0"/>
              <a:t>Forschung zu hybriden/agilen Vorgehensmodellen, basierend auf ganzheitlicher Softwareerstellung</a:t>
            </a:r>
          </a:p>
          <a:p>
            <a:pPr algn="just"/>
            <a:r>
              <a:rPr lang="de-DE" sz="1800" dirty="0" smtClean="0"/>
              <a:t>Aus rechtlich eigenständigen Unternehmen bestehende Wertschöpfungsnetzwerke haben ihre Besonderheiten werden wenig beachtet</a:t>
            </a:r>
          </a:p>
          <a:p>
            <a:pPr algn="just"/>
            <a:r>
              <a:rPr lang="de-DE" sz="1800" dirty="0"/>
              <a:t>Ganzheitliche Softwareprojekte kommen nur bei simplen Anwendungen oder Großkonzernen vor</a:t>
            </a:r>
          </a:p>
          <a:p>
            <a:pPr marL="0" indent="0" algn="just">
              <a:buNone/>
            </a:pPr>
            <a:r>
              <a:rPr lang="de-DE" dirty="0" smtClean="0"/>
              <a:t>Wissenschaftlicher Beitrag:</a:t>
            </a:r>
            <a:endParaRPr lang="de-DE" dirty="0"/>
          </a:p>
          <a:p>
            <a:pPr algn="just"/>
            <a:r>
              <a:rPr lang="de-DE" sz="1800" dirty="0" smtClean="0"/>
              <a:t>Lösen der Softwaretests aus der Softwareerstellung </a:t>
            </a:r>
            <a:r>
              <a:rPr lang="de-DE" sz="1800" dirty="0"/>
              <a:t>– </a:t>
            </a:r>
            <a:r>
              <a:rPr lang="de-DE" sz="1800" dirty="0" smtClean="0"/>
              <a:t>Versionserstellung </a:t>
            </a:r>
            <a:r>
              <a:rPr lang="de-DE" sz="1800" dirty="0"/>
              <a:t>als </a:t>
            </a:r>
            <a:r>
              <a:rPr lang="de-DE" sz="1800" dirty="0" smtClean="0"/>
              <a:t>eigenständiges Projekt eines unabhängigen KMU</a:t>
            </a:r>
          </a:p>
          <a:p>
            <a:pPr algn="just"/>
            <a:r>
              <a:rPr lang="de-DE" sz="1800" dirty="0" err="1" smtClean="0"/>
              <a:t>Bottom-Up</a:t>
            </a:r>
            <a:r>
              <a:rPr lang="de-DE" sz="1800" dirty="0" smtClean="0"/>
              <a:t> Betrachtung des Projektverlaufs</a:t>
            </a:r>
          </a:p>
          <a:p>
            <a:pPr algn="just"/>
            <a:r>
              <a:rPr lang="de-DE" sz="1800" dirty="0" smtClean="0"/>
              <a:t>Einordnung in das Gesamtprojekt aus der Top-Down Sicht</a:t>
            </a:r>
          </a:p>
          <a:p>
            <a:pPr algn="just"/>
            <a:r>
              <a:rPr lang="de-DE" sz="1800" dirty="0" smtClean="0"/>
              <a:t>Ableitung neuer Impulse zur Einordnung des hybriden Projektmanagements</a:t>
            </a:r>
          </a:p>
          <a:p>
            <a:pPr algn="just"/>
            <a:r>
              <a:rPr lang="de-DE" sz="1800" dirty="0" smtClean="0"/>
              <a:t>Praxisbeitrag am Beispiel eines aktuell laufenden Projektes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420461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2"/>
          <p:cNvSpPr txBox="1">
            <a:spLocks/>
          </p:cNvSpPr>
          <p:nvPr/>
        </p:nvSpPr>
        <p:spPr>
          <a:xfrm>
            <a:off x="457200" y="1412776"/>
            <a:ext cx="8229600" cy="4608512"/>
          </a:xfrm>
          <a:prstGeom prst="rect">
            <a:avLst/>
          </a:prstGeom>
        </p:spPr>
        <p:txBody>
          <a:bodyPr vert="horz" lIns="91429" tIns="45715" rIns="91429" bIns="45715" rtlCol="0">
            <a:normAutofit fontScale="92500" lnSpcReduction="20000"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23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18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16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14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800" dirty="0" smtClean="0"/>
              <a:t>Hybrides Projektmanagement vereint Vorteile beider Vorgehensmodelle – unterschiedliche Steuerung der Teilprojekte/Arbeitspakete je nach Erfordernissen </a:t>
            </a:r>
          </a:p>
          <a:p>
            <a:pPr algn="just"/>
            <a:endParaRPr lang="de-DE" sz="1800" dirty="0" smtClean="0"/>
          </a:p>
          <a:p>
            <a:pPr algn="just"/>
            <a:r>
              <a:rPr lang="de-DE" sz="1800" dirty="0" smtClean="0"/>
              <a:t>Hybrides Projektmanagement mit agilen Modellen für Prototypen – ab einem bestimmten Reifegrad klassisch nach Plan geführt</a:t>
            </a:r>
          </a:p>
          <a:p>
            <a:pPr algn="just"/>
            <a:endParaRPr lang="de-DE" sz="1800" dirty="0" smtClean="0"/>
          </a:p>
          <a:p>
            <a:pPr algn="just"/>
            <a:r>
              <a:rPr lang="de-DE" sz="1800" dirty="0" smtClean="0"/>
              <a:t>Positive Korrelation zwischen Erfolg eines Projekts und dem Anteil agiler Merkmale</a:t>
            </a:r>
          </a:p>
          <a:p>
            <a:pPr algn="just"/>
            <a:endParaRPr lang="de-DE" sz="1800" dirty="0" smtClean="0"/>
          </a:p>
          <a:p>
            <a:pPr algn="just"/>
            <a:r>
              <a:rPr lang="de-DE" sz="1800" dirty="0" smtClean="0"/>
              <a:t>Zeitliche Lernprozesse bei Unternehmen zur Anwendung agiler Projektmanagementmethoden </a:t>
            </a:r>
          </a:p>
          <a:p>
            <a:pPr algn="just">
              <a:buFont typeface="Wingdings" pitchFamily="2" charset="2"/>
              <a:buChar char="ü"/>
            </a:pPr>
            <a:endParaRPr lang="de-DE" sz="1800" b="1" dirty="0" smtClean="0"/>
          </a:p>
          <a:p>
            <a:pPr algn="just"/>
            <a:r>
              <a:rPr lang="de-DE" sz="1800" dirty="0" smtClean="0"/>
              <a:t>Hybrides </a:t>
            </a:r>
            <a:r>
              <a:rPr lang="de-DE" sz="1800" dirty="0"/>
              <a:t>Vorgehen bei großen Unternehmen als eine </a:t>
            </a:r>
            <a:r>
              <a:rPr lang="de-DE" sz="1800" dirty="0" err="1"/>
              <a:t>Koexistenzphase</a:t>
            </a:r>
            <a:r>
              <a:rPr lang="de-DE" sz="1800" dirty="0"/>
              <a:t>, während der Transformation von klassisch zu agil</a:t>
            </a:r>
          </a:p>
          <a:p>
            <a:pPr marL="0" indent="0" algn="just">
              <a:buNone/>
            </a:pPr>
            <a:endParaRPr lang="de-DE" sz="1800" b="1" dirty="0" smtClean="0"/>
          </a:p>
          <a:p>
            <a:pPr algn="just">
              <a:buFont typeface="Wingdings" pitchFamily="2" charset="2"/>
              <a:buChar char="ü"/>
            </a:pPr>
            <a:endParaRPr lang="de-DE" sz="1800" b="1" dirty="0" smtClean="0"/>
          </a:p>
          <a:p>
            <a:pPr algn="just">
              <a:buFont typeface="Wingdings" pitchFamily="2" charset="2"/>
              <a:buChar char="ü"/>
            </a:pPr>
            <a:r>
              <a:rPr lang="de-DE" sz="1800" b="1" dirty="0" smtClean="0"/>
              <a:t>Hybrides Vorgehen – temporärer Zustand</a:t>
            </a:r>
            <a:endParaRPr lang="de-DE" sz="1800" b="1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1.4 Literaturanalyse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6510895" y="2752051"/>
            <a:ext cx="18902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smtClean="0">
                <a:solidFill>
                  <a:srgbClr val="4D4D4D"/>
                </a:solidFill>
              </a:rPr>
              <a:t>(Lehman T. J., </a:t>
            </a:r>
            <a:r>
              <a:rPr lang="de-DE" sz="900" i="1" dirty="0" err="1" smtClean="0">
                <a:solidFill>
                  <a:srgbClr val="4D4D4D"/>
                </a:solidFill>
              </a:rPr>
              <a:t>Scharma</a:t>
            </a:r>
            <a:r>
              <a:rPr lang="de-DE" sz="900" i="1" dirty="0" smtClean="0">
                <a:solidFill>
                  <a:srgbClr val="4D4D4D"/>
                </a:solidFill>
              </a:rPr>
              <a:t> A. 2011)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96176" y="3356992"/>
            <a:ext cx="17299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smtClean="0">
                <a:solidFill>
                  <a:srgbClr val="4D4D4D"/>
                </a:solidFill>
              </a:rPr>
              <a:t>(</a:t>
            </a:r>
            <a:r>
              <a:rPr lang="de-DE" sz="900" i="1" dirty="0" err="1" smtClean="0">
                <a:solidFill>
                  <a:srgbClr val="4D4D4D"/>
                </a:solidFill>
              </a:rPr>
              <a:t>Serrador</a:t>
            </a:r>
            <a:r>
              <a:rPr lang="de-DE" sz="900" i="1" dirty="0" smtClean="0">
                <a:solidFill>
                  <a:srgbClr val="4D4D4D"/>
                </a:solidFill>
              </a:rPr>
              <a:t> P., Pinto J. K. 2015)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396176" y="4869160"/>
            <a:ext cx="1640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smtClean="0">
                <a:solidFill>
                  <a:srgbClr val="4D4D4D"/>
                </a:solidFill>
              </a:rPr>
              <a:t>(</a:t>
            </a:r>
            <a:r>
              <a:rPr lang="de-DE" sz="900" i="1" dirty="0" err="1" smtClean="0">
                <a:solidFill>
                  <a:srgbClr val="4D4D4D"/>
                </a:solidFill>
              </a:rPr>
              <a:t>Stettina</a:t>
            </a:r>
            <a:r>
              <a:rPr lang="de-DE" sz="900" i="1" dirty="0" smtClean="0">
                <a:solidFill>
                  <a:srgbClr val="4D4D4D"/>
                </a:solidFill>
              </a:rPr>
              <a:t> C. J., </a:t>
            </a:r>
            <a:r>
              <a:rPr lang="de-DE" sz="900" i="1" dirty="0" err="1" smtClean="0">
                <a:solidFill>
                  <a:srgbClr val="4D4D4D"/>
                </a:solidFill>
              </a:rPr>
              <a:t>Hörz</a:t>
            </a:r>
            <a:r>
              <a:rPr lang="de-DE" sz="900" i="1" dirty="0" smtClean="0">
                <a:solidFill>
                  <a:srgbClr val="4D4D4D"/>
                </a:solidFill>
              </a:rPr>
              <a:t> J. 2014)</a:t>
            </a:r>
          </a:p>
        </p:txBody>
      </p:sp>
      <p:sp>
        <p:nvSpPr>
          <p:cNvPr id="7" name="Rechteck 6"/>
          <p:cNvSpPr/>
          <p:nvPr/>
        </p:nvSpPr>
        <p:spPr>
          <a:xfrm>
            <a:off x="6193500" y="4077072"/>
            <a:ext cx="22749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4D4D4D"/>
                </a:solidFill>
              </a:rPr>
              <a:t>(van </a:t>
            </a:r>
            <a:r>
              <a:rPr lang="en-US" sz="900" i="1" dirty="0" err="1">
                <a:solidFill>
                  <a:srgbClr val="4D4D4D"/>
                </a:solidFill>
              </a:rPr>
              <a:t>Waardenburg</a:t>
            </a:r>
            <a:r>
              <a:rPr lang="en-US" sz="900" i="1" dirty="0">
                <a:solidFill>
                  <a:srgbClr val="4D4D4D"/>
                </a:solidFill>
              </a:rPr>
              <a:t> G., van Vliet </a:t>
            </a:r>
            <a:r>
              <a:rPr lang="en-US" sz="900" i="1" dirty="0" smtClean="0">
                <a:solidFill>
                  <a:srgbClr val="4D4D4D"/>
                </a:solidFill>
              </a:rPr>
              <a:t>H. 2013)</a:t>
            </a:r>
            <a:endParaRPr lang="de-DE" sz="900" i="1" dirty="0">
              <a:solidFill>
                <a:srgbClr val="4D4D4D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6555779" y="1938028"/>
            <a:ext cx="155042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 smtClean="0">
                <a:solidFill>
                  <a:srgbClr val="4D4D4D"/>
                </a:solidFill>
              </a:rPr>
              <a:t>(Kirchhof </a:t>
            </a:r>
            <a:r>
              <a:rPr lang="de-DE" sz="900" i="1" dirty="0">
                <a:solidFill>
                  <a:srgbClr val="4D4D4D"/>
                </a:solidFill>
              </a:rPr>
              <a:t>M., Kraft </a:t>
            </a:r>
            <a:r>
              <a:rPr lang="de-DE" sz="900" i="1" dirty="0" smtClean="0">
                <a:solidFill>
                  <a:srgbClr val="4D4D4D"/>
                </a:solidFill>
              </a:rPr>
              <a:t>B 2014)</a:t>
            </a:r>
            <a:endParaRPr lang="de-DE" sz="9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28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nhaltsplatzhalter 2"/>
          <p:cNvSpPr txBox="1">
            <a:spLocks/>
          </p:cNvSpPr>
          <p:nvPr/>
        </p:nvSpPr>
        <p:spPr>
          <a:xfrm>
            <a:off x="457200" y="908720"/>
            <a:ext cx="8229600" cy="4608512"/>
          </a:xfrm>
          <a:prstGeom prst="rect">
            <a:avLst/>
          </a:prstGeom>
        </p:spPr>
        <p:txBody>
          <a:bodyPr vert="horz" lIns="91429" tIns="45715" rIns="91429" bIns="45715" rtlCol="0">
            <a:normAutofit/>
          </a:bodyPr>
          <a:lstStyle>
            <a:lvl1pPr marL="342861" indent="-342861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23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866" indent="-285717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20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2870" indent="-228574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18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017" indent="-228574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16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166" indent="-228574" algn="l" defTabSz="914296" rtl="0" eaLnBrk="1" latinLnBrk="0" hangingPunct="1">
              <a:spcBef>
                <a:spcPct val="20000"/>
              </a:spcBef>
              <a:buClr>
                <a:srgbClr val="E61E32"/>
              </a:buClr>
              <a:buFont typeface="Wingdings" pitchFamily="2" charset="2"/>
              <a:buChar char="§"/>
              <a:defRPr sz="1400" kern="1200">
                <a:solidFill>
                  <a:srgbClr val="4D4D4D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314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462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610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758" indent="-228574" algn="l" defTabSz="91429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1600" dirty="0" smtClean="0"/>
              <a:t>Agiles PM schafft neue Werte, löst Transformationsprozesse aus (</a:t>
            </a:r>
            <a:r>
              <a:rPr lang="de-DE" sz="1600" dirty="0" err="1" smtClean="0"/>
              <a:t>bottom-up</a:t>
            </a:r>
            <a:r>
              <a:rPr lang="de-DE" sz="1600" dirty="0" smtClean="0"/>
              <a:t>), verbessert Customer Involvement</a:t>
            </a:r>
          </a:p>
          <a:p>
            <a:pPr algn="just"/>
            <a:endParaRPr lang="de-DE" sz="1600" dirty="0" smtClean="0"/>
          </a:p>
          <a:p>
            <a:pPr algn="just"/>
            <a:r>
              <a:rPr lang="de-DE" sz="1600" dirty="0" smtClean="0"/>
              <a:t>Multi-Agent Untersuchung zu Multi-Agent Projekten zeigt, dass klassische Methoden den Projekterfolg nicht sichern können</a:t>
            </a:r>
          </a:p>
          <a:p>
            <a:pPr algn="just"/>
            <a:endParaRPr lang="de-DE" sz="1600" dirty="0" smtClean="0"/>
          </a:p>
          <a:p>
            <a:pPr algn="just"/>
            <a:r>
              <a:rPr lang="de-DE" sz="1600" dirty="0" smtClean="0"/>
              <a:t>Planungsaufwand im Vorfeld bei agilen/hybriden und klassischen Projekten gleich. Bei zu später grundlegender Planung nach Projektstart, erhöht sich der Planungsaufwand bei agilem Vorgehen gegenüber dem klassischen </a:t>
            </a:r>
          </a:p>
          <a:p>
            <a:pPr algn="just"/>
            <a:endParaRPr lang="de-DE" sz="1600" dirty="0" smtClean="0"/>
          </a:p>
          <a:p>
            <a:pPr algn="just"/>
            <a:r>
              <a:rPr lang="de-DE" sz="1600" dirty="0" smtClean="0"/>
              <a:t>Vereinen </a:t>
            </a:r>
            <a:r>
              <a:rPr lang="de-DE" sz="1600" dirty="0"/>
              <a:t>Risikosteuerungsmethoden für große Unternehmen und Kommunikation für die kleinen Unternehmen </a:t>
            </a:r>
            <a:r>
              <a:rPr lang="de-DE" sz="1600" dirty="0" smtClean="0"/>
              <a:t>– skalierbar</a:t>
            </a:r>
          </a:p>
          <a:p>
            <a:pPr algn="just"/>
            <a:endParaRPr lang="de-DE" sz="1600" dirty="0"/>
          </a:p>
          <a:p>
            <a:pPr algn="just"/>
            <a:r>
              <a:rPr lang="de-DE" sz="1600" dirty="0"/>
              <a:t>Klassische Vorgehensmodelle besser geeignet zur Durchführung großer Projekte </a:t>
            </a:r>
          </a:p>
          <a:p>
            <a:pPr marL="0" indent="0" algn="just">
              <a:buNone/>
            </a:pPr>
            <a:endParaRPr lang="de-DE" sz="1600" dirty="0"/>
          </a:p>
          <a:p>
            <a:pPr algn="just"/>
            <a:endParaRPr lang="de-DE" sz="1600" dirty="0" smtClean="0"/>
          </a:p>
          <a:p>
            <a:pPr algn="just"/>
            <a:endParaRPr lang="de-DE" sz="160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1.4 Literaturanalyse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6300191" y="2132856"/>
            <a:ext cx="222368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smtClean="0">
                <a:solidFill>
                  <a:srgbClr val="4D4D4D"/>
                </a:solidFill>
              </a:rPr>
              <a:t>(</a:t>
            </a:r>
            <a:r>
              <a:rPr lang="de-DE" sz="900" i="1" dirty="0" err="1" smtClean="0">
                <a:solidFill>
                  <a:srgbClr val="4D4D4D"/>
                </a:solidFill>
              </a:rPr>
              <a:t>Daneva</a:t>
            </a:r>
            <a:r>
              <a:rPr lang="de-DE" sz="900" i="1" dirty="0" smtClean="0">
                <a:solidFill>
                  <a:srgbClr val="4D4D4D"/>
                </a:solidFill>
              </a:rPr>
              <a:t> M, van der Veen E. u. a. 2012)</a:t>
            </a:r>
          </a:p>
        </p:txBody>
      </p:sp>
      <p:sp>
        <p:nvSpPr>
          <p:cNvPr id="6" name="Rechteck 5"/>
          <p:cNvSpPr/>
          <p:nvPr/>
        </p:nvSpPr>
        <p:spPr>
          <a:xfrm>
            <a:off x="6142514" y="1253952"/>
            <a:ext cx="25442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 smtClean="0">
                <a:solidFill>
                  <a:srgbClr val="4D4D4D"/>
                </a:solidFill>
              </a:rPr>
              <a:t>(</a:t>
            </a:r>
            <a:r>
              <a:rPr lang="de-DE" sz="900" i="1" dirty="0" err="1" smtClean="0">
                <a:solidFill>
                  <a:srgbClr val="4D4D4D"/>
                </a:solidFill>
              </a:rPr>
              <a:t>Domann</a:t>
            </a:r>
            <a:r>
              <a:rPr lang="de-DE" sz="900" i="1" dirty="0" smtClean="0">
                <a:solidFill>
                  <a:srgbClr val="4D4D4D"/>
                </a:solidFill>
              </a:rPr>
              <a:t> </a:t>
            </a:r>
            <a:r>
              <a:rPr lang="de-DE" sz="900" i="1" dirty="0">
                <a:solidFill>
                  <a:srgbClr val="4D4D4D"/>
                </a:solidFill>
              </a:rPr>
              <a:t>J., Hartmann S., Burkhardt </a:t>
            </a:r>
            <a:r>
              <a:rPr lang="de-DE" sz="900" i="1" dirty="0" smtClean="0">
                <a:solidFill>
                  <a:srgbClr val="4D4D4D"/>
                </a:solidFill>
              </a:rPr>
              <a:t>M. 2014)</a:t>
            </a:r>
            <a:endParaRPr lang="de-DE" sz="900" i="1" dirty="0">
              <a:solidFill>
                <a:srgbClr val="4D4D4D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6660232" y="3342184"/>
            <a:ext cx="172996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900" i="1" dirty="0" smtClean="0">
                <a:solidFill>
                  <a:srgbClr val="4D4D4D"/>
                </a:solidFill>
              </a:rPr>
              <a:t>(</a:t>
            </a:r>
            <a:r>
              <a:rPr lang="de-DE" sz="900" i="1" dirty="0" err="1" smtClean="0">
                <a:solidFill>
                  <a:srgbClr val="4D4D4D"/>
                </a:solidFill>
              </a:rPr>
              <a:t>Serrador</a:t>
            </a:r>
            <a:r>
              <a:rPr lang="de-DE" sz="900" i="1" dirty="0" smtClean="0">
                <a:solidFill>
                  <a:srgbClr val="4D4D4D"/>
                </a:solidFill>
              </a:rPr>
              <a:t> P., Pinto J. K. 2015)</a:t>
            </a:r>
          </a:p>
        </p:txBody>
      </p:sp>
      <p:sp>
        <p:nvSpPr>
          <p:cNvPr id="8" name="Rechteck 7"/>
          <p:cNvSpPr/>
          <p:nvPr/>
        </p:nvSpPr>
        <p:spPr>
          <a:xfrm>
            <a:off x="6660232" y="4134272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4D4D4D"/>
                </a:solidFill>
              </a:rPr>
              <a:t>(</a:t>
            </a:r>
            <a:r>
              <a:rPr lang="en-US" sz="900" i="1" dirty="0" err="1" smtClean="0">
                <a:solidFill>
                  <a:srgbClr val="4D4D4D"/>
                </a:solidFill>
              </a:rPr>
              <a:t>Martakis</a:t>
            </a:r>
            <a:r>
              <a:rPr lang="en-US" sz="900" i="1" dirty="0" smtClean="0">
                <a:solidFill>
                  <a:srgbClr val="4D4D4D"/>
                </a:solidFill>
              </a:rPr>
              <a:t> </a:t>
            </a:r>
            <a:r>
              <a:rPr lang="en-US" sz="900" i="1" dirty="0">
                <a:solidFill>
                  <a:srgbClr val="4D4D4D"/>
                </a:solidFill>
              </a:rPr>
              <a:t>A., </a:t>
            </a:r>
            <a:r>
              <a:rPr lang="en-US" sz="900" i="1" dirty="0" err="1">
                <a:solidFill>
                  <a:srgbClr val="4D4D4D"/>
                </a:solidFill>
              </a:rPr>
              <a:t>Daneva</a:t>
            </a:r>
            <a:r>
              <a:rPr lang="en-US" sz="900" i="1" dirty="0">
                <a:solidFill>
                  <a:srgbClr val="4D4D4D"/>
                </a:solidFill>
              </a:rPr>
              <a:t> </a:t>
            </a:r>
            <a:r>
              <a:rPr lang="en-US" sz="900" i="1" dirty="0" smtClean="0">
                <a:solidFill>
                  <a:srgbClr val="4D4D4D"/>
                </a:solidFill>
              </a:rPr>
              <a:t>M. 2013)</a:t>
            </a:r>
            <a:endParaRPr lang="de-DE" sz="900" i="1" dirty="0">
              <a:solidFill>
                <a:srgbClr val="4D4D4D"/>
              </a:solidFill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6829182" y="4869160"/>
            <a:ext cx="116570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>
                <a:solidFill>
                  <a:srgbClr val="4D4D4D"/>
                </a:solidFill>
              </a:rPr>
              <a:t>(</a:t>
            </a:r>
            <a:r>
              <a:rPr lang="en-US" sz="900" i="1" dirty="0" err="1">
                <a:solidFill>
                  <a:srgbClr val="4D4D4D"/>
                </a:solidFill>
              </a:rPr>
              <a:t>Spundak</a:t>
            </a:r>
            <a:r>
              <a:rPr lang="en-US" sz="900" i="1" dirty="0">
                <a:solidFill>
                  <a:srgbClr val="4D4D4D"/>
                </a:solidFill>
              </a:rPr>
              <a:t> M. 2014</a:t>
            </a:r>
            <a:r>
              <a:rPr lang="en-US" sz="900" i="1" dirty="0" smtClean="0">
                <a:solidFill>
                  <a:srgbClr val="4D4D4D"/>
                </a:solidFill>
              </a:rPr>
              <a:t>)</a:t>
            </a:r>
            <a:endParaRPr lang="de-DE" sz="900" i="1" dirty="0">
              <a:solidFill>
                <a:srgbClr val="4D4D4D"/>
              </a:solidFill>
            </a:endParaRP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4068069291"/>
              </p:ext>
            </p:extLst>
          </p:nvPr>
        </p:nvGraphicFramePr>
        <p:xfrm>
          <a:off x="1379984" y="5027984"/>
          <a:ext cx="2903984" cy="135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1" name="Diagramm 10"/>
          <p:cNvGraphicFramePr/>
          <p:nvPr>
            <p:extLst>
              <p:ext uri="{D42A27DB-BD31-4B8C-83A1-F6EECF244321}">
                <p14:modId xmlns:p14="http://schemas.microsoft.com/office/powerpoint/2010/main" val="707594173"/>
              </p:ext>
            </p:extLst>
          </p:nvPr>
        </p:nvGraphicFramePr>
        <p:xfrm>
          <a:off x="5268416" y="5027984"/>
          <a:ext cx="2903984" cy="1353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Textfeld 3"/>
          <p:cNvSpPr txBox="1"/>
          <p:nvPr/>
        </p:nvSpPr>
        <p:spPr>
          <a:xfrm>
            <a:off x="4211960" y="5373216"/>
            <a:ext cx="1008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3200" b="1" dirty="0" smtClean="0">
                <a:solidFill>
                  <a:srgbClr val="4D4D4D"/>
                </a:solidFill>
              </a:rPr>
              <a:t>VS</a:t>
            </a:r>
          </a:p>
        </p:txBody>
      </p:sp>
    </p:spTree>
    <p:extLst>
      <p:ext uri="{BB962C8B-B14F-4D97-AF65-F5344CB8AC3E}">
        <p14:creationId xmlns:p14="http://schemas.microsoft.com/office/powerpoint/2010/main" val="194188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2.1</a:t>
            </a:r>
            <a:r>
              <a:rPr lang="de-DE" dirty="0" smtClean="0"/>
              <a:t> </a:t>
            </a:r>
            <a:r>
              <a:rPr lang="de-DE" dirty="0" smtClean="0"/>
              <a:t>Mögliche </a:t>
            </a:r>
            <a:r>
              <a:rPr lang="de-DE" dirty="0" smtClean="0"/>
              <a:t>Risiken </a:t>
            </a:r>
            <a:r>
              <a:rPr lang="de-DE" dirty="0" smtClean="0"/>
              <a:t>eines</a:t>
            </a:r>
            <a:r>
              <a:rPr lang="de-DE" dirty="0" smtClean="0"/>
              <a:t> phasenorientierten Vorgehens in der Versionserstellung</a:t>
            </a:r>
            <a:endParaRPr lang="de-DE" dirty="0"/>
          </a:p>
        </p:txBody>
      </p:sp>
      <p:sp>
        <p:nvSpPr>
          <p:cNvPr id="4" name="Inhaltsplatzhalter 3"/>
          <p:cNvSpPr txBox="1">
            <a:spLocks noGrp="1"/>
          </p:cNvSpPr>
          <p:nvPr>
            <p:ph idx="1"/>
          </p:nvPr>
        </p:nvSpPr>
        <p:spPr>
          <a:xfrm>
            <a:off x="457200" y="1557337"/>
            <a:ext cx="8229600" cy="55830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None/>
              <a:defRPr/>
            </a:pPr>
            <a:r>
              <a:rPr lang="de-DE" b="1" dirty="0">
                <a:latin typeface="Arial" charset="0"/>
              </a:rPr>
              <a:t>Bei der Wasserfall/Stage-Gate Vorgehensweise stellen sich folgende Herausforderungen ein:</a:t>
            </a:r>
          </a:p>
          <a:p>
            <a:pPr marL="285750" indent="-285750" algn="just">
              <a:buClr>
                <a:srgbClr val="FF0000"/>
              </a:buClr>
              <a:defRPr/>
            </a:pPr>
            <a:r>
              <a:rPr lang="de-DE" sz="1800" dirty="0">
                <a:latin typeface="Arial" charset="0"/>
              </a:rPr>
              <a:t>Können in der Vorbereitung alle Fragen geklärt werden</a:t>
            </a:r>
            <a:r>
              <a:rPr lang="de-DE" sz="1800" dirty="0" smtClean="0">
                <a:latin typeface="Arial" charset="0"/>
              </a:rPr>
              <a:t>?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endParaRPr lang="de-DE" sz="1800" dirty="0">
              <a:latin typeface="Arial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latin typeface="Arial" charset="0"/>
              </a:rPr>
              <a:t>Was </a:t>
            </a:r>
            <a:r>
              <a:rPr lang="de-DE" sz="1800" dirty="0">
                <a:latin typeface="Arial" charset="0"/>
              </a:rPr>
              <a:t>passiert wenn Bugs erfasst werden</a:t>
            </a:r>
            <a:r>
              <a:rPr lang="de-DE" sz="1800" dirty="0" smtClean="0">
                <a:latin typeface="Arial" charset="0"/>
              </a:rPr>
              <a:t>?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endParaRPr lang="de-DE" sz="1800" dirty="0">
              <a:latin typeface="Arial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latin typeface="Arial" charset="0"/>
              </a:rPr>
              <a:t>Wie können Softwarefehler an </a:t>
            </a:r>
            <a:r>
              <a:rPr lang="de-DE" sz="1800" dirty="0" err="1" smtClean="0">
                <a:latin typeface="Arial" charset="0"/>
              </a:rPr>
              <a:t>Softwaredeveloper</a:t>
            </a:r>
            <a:r>
              <a:rPr lang="de-DE" sz="1800" dirty="0" smtClean="0">
                <a:latin typeface="Arial" charset="0"/>
              </a:rPr>
              <a:t> kommuniziert werden?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endParaRPr lang="de-DE" sz="1800" dirty="0" smtClean="0">
              <a:latin typeface="Arial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  <a:defRPr/>
            </a:pPr>
            <a:r>
              <a:rPr lang="de-DE" sz="1800" dirty="0" smtClean="0">
                <a:latin typeface="Arial" charset="0"/>
              </a:rPr>
              <a:t>Wie können Datenfehler an OEM-Kunden kommuniziert werden?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endParaRPr lang="de-DE" sz="1800" dirty="0" smtClean="0">
              <a:latin typeface="Arial" charset="0"/>
            </a:endParaRPr>
          </a:p>
          <a:p>
            <a:pPr marL="285750" indent="-285750" algn="just">
              <a:buClr>
                <a:srgbClr val="FF0000"/>
              </a:buClr>
              <a:defRPr/>
            </a:pPr>
            <a:r>
              <a:rPr lang="de-DE" sz="1800" dirty="0">
                <a:latin typeface="Arial" charset="0"/>
              </a:rPr>
              <a:t>Einmaliger Test ausreichend</a:t>
            </a:r>
            <a:r>
              <a:rPr lang="de-DE" sz="1800" dirty="0" smtClean="0">
                <a:latin typeface="Arial" charset="0"/>
              </a:rPr>
              <a:t>?</a:t>
            </a:r>
          </a:p>
          <a:p>
            <a:pPr marL="0" indent="0" algn="just">
              <a:buClr>
                <a:srgbClr val="FF0000"/>
              </a:buClr>
              <a:buNone/>
              <a:defRPr/>
            </a:pPr>
            <a:endParaRPr lang="de-DE" sz="1800" dirty="0" smtClean="0">
              <a:latin typeface="Arial" charset="0"/>
            </a:endParaRPr>
          </a:p>
          <a:p>
            <a:pPr marL="285750" indent="-285750" algn="just">
              <a:buClr>
                <a:srgbClr val="FF0000"/>
              </a:buClr>
              <a:defRPr/>
            </a:pPr>
            <a:r>
              <a:rPr lang="de-DE" sz="1800" dirty="0" smtClean="0">
                <a:latin typeface="Arial" charset="0"/>
              </a:rPr>
              <a:t>Was passiert wenn ein Softwaretester aus gesundheitlichen Gründen während der Projektdauer ausfällt?</a:t>
            </a:r>
          </a:p>
          <a:p>
            <a:pPr marL="285750" indent="-285750" algn="just">
              <a:buClr>
                <a:srgbClr val="FF0000"/>
              </a:buClr>
              <a:defRPr/>
            </a:pPr>
            <a:endParaRPr lang="de-DE" dirty="0">
              <a:latin typeface="Arial" charset="0"/>
            </a:endParaRPr>
          </a:p>
          <a:p>
            <a:pPr algn="just">
              <a:defRPr/>
            </a:pPr>
            <a:endParaRPr lang="de-DE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36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2.1 Einordnung </a:t>
            </a:r>
            <a:r>
              <a:rPr lang="de-DE" altLang="de-DE" dirty="0"/>
              <a:t>der Versionserstellung in ein klassisches Softwareentwicklungsprojekt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323528" y="1041677"/>
            <a:ext cx="8748464" cy="4519259"/>
            <a:chOff x="323528" y="1041677"/>
            <a:chExt cx="8748464" cy="4519259"/>
          </a:xfrm>
        </p:grpSpPr>
        <p:sp>
          <p:nvSpPr>
            <p:cNvPr id="33" name="Pfeil nach rechts 32"/>
            <p:cNvSpPr>
              <a:spLocks noChangeArrowheads="1"/>
            </p:cNvSpPr>
            <p:nvPr/>
          </p:nvSpPr>
          <p:spPr bwMode="auto">
            <a:xfrm>
              <a:off x="323528" y="1457027"/>
              <a:ext cx="8748464" cy="431800"/>
            </a:xfrm>
            <a:prstGeom prst="rightArrow">
              <a:avLst>
                <a:gd name="adj1" fmla="val 50000"/>
                <a:gd name="adj2" fmla="val 49991"/>
              </a:avLst>
            </a:prstGeom>
            <a:solidFill>
              <a:srgbClr val="A2AAAF"/>
            </a:solidFill>
            <a:ln w="9525" algn="ctr">
              <a:solidFill>
                <a:srgbClr val="4D4D4D"/>
              </a:solidFill>
              <a:round/>
              <a:headEnd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0000" tIns="46800" rIns="90000" bIns="46800" anchor="ctr"/>
            <a:lstStyle>
              <a:lvl1pPr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SzPct val="70000"/>
                <a:buFont typeface="Zapf Dingbats" charset="2"/>
                <a:buChar char="¨"/>
                <a:defRPr>
                  <a:solidFill>
                    <a:srgbClr val="5F5F5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endParaRPr lang="de-DE" altLang="de-DE">
                <a:solidFill>
                  <a:schemeClr val="tx1"/>
                </a:solidFill>
              </a:endParaRPr>
            </a:p>
          </p:txBody>
        </p:sp>
        <p:grpSp>
          <p:nvGrpSpPr>
            <p:cNvPr id="5" name="Gruppieren 4"/>
            <p:cNvGrpSpPr/>
            <p:nvPr/>
          </p:nvGrpSpPr>
          <p:grpSpPr>
            <a:xfrm>
              <a:off x="394384" y="1041677"/>
              <a:ext cx="8344783" cy="4519259"/>
              <a:chOff x="394384" y="1041677"/>
              <a:chExt cx="8344783" cy="4519259"/>
            </a:xfrm>
          </p:grpSpPr>
          <p:grpSp>
            <p:nvGrpSpPr>
              <p:cNvPr id="6" name="Gruppieren 15"/>
              <p:cNvGrpSpPr>
                <a:grpSpLocks/>
              </p:cNvGrpSpPr>
              <p:nvPr/>
            </p:nvGrpSpPr>
            <p:grpSpPr bwMode="auto">
              <a:xfrm>
                <a:off x="1034931" y="2465165"/>
                <a:ext cx="6975669" cy="363293"/>
                <a:chOff x="524508" y="2744924"/>
                <a:chExt cx="9001000" cy="756084"/>
              </a:xfrm>
            </p:grpSpPr>
            <p:sp>
              <p:nvSpPr>
                <p:cNvPr id="28" name="Pfeil nach rechts 8"/>
                <p:cNvSpPr>
                  <a:spLocks noChangeArrowheads="1"/>
                </p:cNvSpPr>
                <p:nvPr/>
              </p:nvSpPr>
              <p:spPr bwMode="auto">
                <a:xfrm>
                  <a:off x="524508" y="2924944"/>
                  <a:ext cx="9001000" cy="432048"/>
                </a:xfrm>
                <a:prstGeom prst="rightArrow">
                  <a:avLst>
                    <a:gd name="adj1" fmla="val 50000"/>
                    <a:gd name="adj2" fmla="val 49961"/>
                  </a:avLst>
                </a:prstGeom>
                <a:solidFill>
                  <a:srgbClr val="A2AAAF"/>
                </a:solidFill>
                <a:ln w="9525" algn="ctr">
                  <a:solidFill>
                    <a:srgbClr val="4D4D4D"/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SzPct val="70000"/>
                    <a:buFont typeface="Zapf Dingbats" charset="2"/>
                    <a:buChar char="¨"/>
                    <a:defRPr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§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endParaRPr lang="de-DE" altLang="de-DE" sz="1400" b="1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9" name="Rechteck 4"/>
                <p:cNvSpPr>
                  <a:spLocks noChangeArrowheads="1"/>
                </p:cNvSpPr>
                <p:nvPr/>
              </p:nvSpPr>
              <p:spPr bwMode="auto">
                <a:xfrm>
                  <a:off x="740532" y="2744924"/>
                  <a:ext cx="1620180" cy="7560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algn="ctr">
                  <a:solidFill>
                    <a:srgbClr val="4D4D4D"/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SzPct val="70000"/>
                    <a:buFont typeface="Zapf Dingbats" charset="2"/>
                    <a:buChar char="¨"/>
                    <a:defRPr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§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400" b="1" dirty="0">
                      <a:solidFill>
                        <a:schemeClr val="tx1"/>
                      </a:solidFill>
                    </a:rPr>
                    <a:t>Vorbereitung</a:t>
                  </a:r>
                </a:p>
              </p:txBody>
            </p:sp>
            <p:sp>
              <p:nvSpPr>
                <p:cNvPr id="30" name="Rechteck 5"/>
                <p:cNvSpPr>
                  <a:spLocks noChangeArrowheads="1"/>
                </p:cNvSpPr>
                <p:nvPr/>
              </p:nvSpPr>
              <p:spPr bwMode="auto">
                <a:xfrm>
                  <a:off x="3020785" y="2744924"/>
                  <a:ext cx="1620180" cy="7560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algn="ctr">
                  <a:solidFill>
                    <a:srgbClr val="4D4D4D"/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SzPct val="70000"/>
                    <a:buFont typeface="Zapf Dingbats" charset="2"/>
                    <a:buChar char="¨"/>
                    <a:defRPr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§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400" b="1" dirty="0">
                      <a:solidFill>
                        <a:schemeClr val="tx1"/>
                      </a:solidFill>
                    </a:rPr>
                    <a:t>Daten-</a:t>
                  </a:r>
                </a:p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400" b="1" dirty="0" err="1">
                      <a:solidFill>
                        <a:schemeClr val="tx1"/>
                      </a:solidFill>
                    </a:rPr>
                    <a:t>bearbeitung</a:t>
                  </a:r>
                  <a:endParaRPr lang="de-DE" altLang="de-DE" sz="1400" b="1" dirty="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1" name="Rechteck 6"/>
                <p:cNvSpPr>
                  <a:spLocks noChangeArrowheads="1"/>
                </p:cNvSpPr>
                <p:nvPr/>
              </p:nvSpPr>
              <p:spPr bwMode="auto">
                <a:xfrm>
                  <a:off x="5301038" y="2744924"/>
                  <a:ext cx="1620180" cy="7560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algn="ctr">
                  <a:solidFill>
                    <a:srgbClr val="4D4D4D"/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SzPct val="70000"/>
                    <a:buFont typeface="Zapf Dingbats" charset="2"/>
                    <a:buChar char="¨"/>
                    <a:defRPr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§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400" b="1">
                      <a:solidFill>
                        <a:schemeClr val="tx1"/>
                      </a:solidFill>
                    </a:rPr>
                    <a:t>Test</a:t>
                  </a:r>
                </a:p>
              </p:txBody>
            </p:sp>
            <p:sp>
              <p:nvSpPr>
                <p:cNvPr id="32" name="Rechteck 7"/>
                <p:cNvSpPr>
                  <a:spLocks noChangeArrowheads="1"/>
                </p:cNvSpPr>
                <p:nvPr/>
              </p:nvSpPr>
              <p:spPr bwMode="auto">
                <a:xfrm>
                  <a:off x="7581292" y="2744924"/>
                  <a:ext cx="1620180" cy="756084"/>
                </a:xfrm>
                <a:prstGeom prst="rect">
                  <a:avLst/>
                </a:prstGeom>
                <a:solidFill>
                  <a:schemeClr val="bg1">
                    <a:lumMod val="85000"/>
                  </a:schemeClr>
                </a:solidFill>
                <a:ln w="9525" algn="ctr">
                  <a:solidFill>
                    <a:srgbClr val="4D4D4D"/>
                  </a:solidFill>
                  <a:round/>
                  <a:headEnd/>
                  <a:tailEnd type="triangle" w="med" len="med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0000" tIns="46800" rIns="90000" bIns="46800" anchor="ctr"/>
                <a:lstStyle>
                  <a:lvl1pPr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SzPct val="70000"/>
                    <a:buFont typeface="Zapf Dingbats" charset="2"/>
                    <a:buChar char="¨"/>
                    <a:defRPr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lnSpc>
                      <a:spcPct val="115000"/>
                    </a:lnSpc>
                    <a:spcBef>
                      <a:spcPct val="20000"/>
                    </a:spcBef>
                    <a:spcAft>
                      <a:spcPct val="40000"/>
                    </a:spcAft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SzPct val="80000"/>
                    <a:buFont typeface="Wingdings" panose="05000000000000000000" pitchFamily="2" charset="2"/>
                    <a:buChar char="§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1600">
                      <a:solidFill>
                        <a:srgbClr val="5F5F5F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SzTx/>
                    <a:buFontTx/>
                    <a:buNone/>
                  </a:pPr>
                  <a:r>
                    <a:rPr lang="de-DE" altLang="de-DE" sz="1400" b="1">
                      <a:solidFill>
                        <a:schemeClr val="tx1"/>
                      </a:solidFill>
                    </a:rPr>
                    <a:t>Auslieferung</a:t>
                  </a:r>
                </a:p>
              </p:txBody>
            </p:sp>
          </p:grpSp>
          <p:sp>
            <p:nvSpPr>
              <p:cNvPr id="7" name="Rechteck 6"/>
              <p:cNvSpPr>
                <a:spLocks noChangeArrowheads="1"/>
              </p:cNvSpPr>
              <p:nvPr/>
            </p:nvSpPr>
            <p:spPr bwMode="auto">
              <a:xfrm>
                <a:off x="395536" y="1384750"/>
                <a:ext cx="1364732" cy="543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400" b="1" dirty="0">
                    <a:solidFill>
                      <a:schemeClr val="tx1"/>
                    </a:solidFill>
                  </a:rPr>
                  <a:t>Analyse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400" b="1" dirty="0">
                    <a:solidFill>
                      <a:schemeClr val="tx1"/>
                    </a:solidFill>
                  </a:rPr>
                  <a:t>und Definition</a:t>
                </a:r>
              </a:p>
            </p:txBody>
          </p:sp>
          <p:sp>
            <p:nvSpPr>
              <p:cNvPr id="8" name="Rechteck 7"/>
              <p:cNvSpPr>
                <a:spLocks noChangeArrowheads="1"/>
              </p:cNvSpPr>
              <p:nvPr/>
            </p:nvSpPr>
            <p:spPr bwMode="auto">
              <a:xfrm>
                <a:off x="2140197" y="1384750"/>
                <a:ext cx="1364732" cy="543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400" b="1">
                    <a:solidFill>
                      <a:schemeClr val="tx1"/>
                    </a:solidFill>
                  </a:rPr>
                  <a:t>Entwurf</a:t>
                </a:r>
              </a:p>
            </p:txBody>
          </p:sp>
          <p:sp>
            <p:nvSpPr>
              <p:cNvPr id="9" name="Rechteck 8"/>
              <p:cNvSpPr>
                <a:spLocks noChangeArrowheads="1"/>
              </p:cNvSpPr>
              <p:nvPr/>
            </p:nvSpPr>
            <p:spPr bwMode="auto">
              <a:xfrm>
                <a:off x="3716413" y="1384750"/>
                <a:ext cx="1744914" cy="543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400" b="1" dirty="0" smtClean="0">
                    <a:solidFill>
                      <a:schemeClr val="tx1"/>
                    </a:solidFill>
                  </a:rPr>
                  <a:t>Daten-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400" b="1" dirty="0" err="1" smtClean="0">
                    <a:solidFill>
                      <a:schemeClr val="tx1"/>
                    </a:solidFill>
                  </a:rPr>
                  <a:t>implementierung</a:t>
                </a:r>
                <a:endParaRPr lang="de-DE" altLang="de-DE" sz="1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hteck 9"/>
              <p:cNvSpPr>
                <a:spLocks noChangeArrowheads="1"/>
              </p:cNvSpPr>
              <p:nvPr/>
            </p:nvSpPr>
            <p:spPr bwMode="auto">
              <a:xfrm>
                <a:off x="5631110" y="1384750"/>
                <a:ext cx="1363395" cy="543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400" b="1">
                    <a:solidFill>
                      <a:schemeClr val="tx1"/>
                    </a:solidFill>
                  </a:rPr>
                  <a:t>Test</a:t>
                </a:r>
              </a:p>
            </p:txBody>
          </p:sp>
          <p:sp>
            <p:nvSpPr>
              <p:cNvPr id="11" name="Rechteck 10"/>
              <p:cNvSpPr>
                <a:spLocks noChangeArrowheads="1"/>
              </p:cNvSpPr>
              <p:nvPr/>
            </p:nvSpPr>
            <p:spPr bwMode="auto">
              <a:xfrm>
                <a:off x="7375772" y="1384750"/>
                <a:ext cx="1363395" cy="543796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400" b="1">
                    <a:solidFill>
                      <a:schemeClr val="tx1"/>
                    </a:solidFill>
                  </a:rPr>
                  <a:t>Betrieb und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400" b="1">
                    <a:solidFill>
                      <a:schemeClr val="tx1"/>
                    </a:solidFill>
                  </a:rPr>
                  <a:t>Wartung</a:t>
                </a:r>
              </a:p>
            </p:txBody>
          </p:sp>
          <p:cxnSp>
            <p:nvCxnSpPr>
              <p:cNvPr id="12" name="Gerade Verbindung 19"/>
              <p:cNvCxnSpPr>
                <a:cxnSpLocks noChangeShapeType="1"/>
                <a:stCxn id="9" idx="2"/>
              </p:cNvCxnSpPr>
              <p:nvPr/>
            </p:nvCxnSpPr>
            <p:spPr bwMode="auto">
              <a:xfrm flipH="1">
                <a:off x="1183594" y="1928546"/>
                <a:ext cx="3405276" cy="374693"/>
              </a:xfrm>
              <a:prstGeom prst="lin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13" name="Gerade Verbindung 20"/>
              <p:cNvCxnSpPr>
                <a:cxnSpLocks noChangeShapeType="1"/>
              </p:cNvCxnSpPr>
              <p:nvPr/>
            </p:nvCxnSpPr>
            <p:spPr bwMode="auto">
              <a:xfrm>
                <a:off x="7164288" y="1772816"/>
                <a:ext cx="583718" cy="519610"/>
              </a:xfrm>
              <a:prstGeom prst="line">
                <a:avLst/>
              </a:prstGeom>
              <a:noFill/>
              <a:ln w="38100" algn="ctr">
                <a:solidFill>
                  <a:srgbClr val="4D4D4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" name="Geschweifte Klammer rechts 28"/>
              <p:cNvSpPr>
                <a:spLocks/>
              </p:cNvSpPr>
              <p:nvPr/>
            </p:nvSpPr>
            <p:spPr bwMode="auto">
              <a:xfrm rot="16200000">
                <a:off x="4303874" y="-978967"/>
                <a:ext cx="323850" cy="6564413"/>
              </a:xfrm>
              <a:prstGeom prst="rightBrace">
                <a:avLst>
                  <a:gd name="adj1" fmla="val 8388"/>
                  <a:gd name="adj2" fmla="val 50000"/>
                </a:avLst>
              </a:prstGeom>
              <a:noFill/>
              <a:ln w="38100" algn="ctr">
                <a:solidFill>
                  <a:srgbClr val="4D4D4D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5" name="Rechteck 14"/>
              <p:cNvSpPr/>
              <p:nvPr/>
            </p:nvSpPr>
            <p:spPr>
              <a:xfrm>
                <a:off x="3689117" y="2056041"/>
                <a:ext cx="175622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200" dirty="0" smtClean="0"/>
                  <a:t>Arbeitspakete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200" dirty="0" smtClean="0"/>
                  <a:t>der Versionserstellung</a:t>
                </a:r>
                <a:endParaRPr lang="de-DE" altLang="de-DE" sz="1200" dirty="0"/>
              </a:p>
            </p:txBody>
          </p:sp>
          <p:sp>
            <p:nvSpPr>
              <p:cNvPr id="16" name="Rechteck 15"/>
              <p:cNvSpPr/>
              <p:nvPr/>
            </p:nvSpPr>
            <p:spPr>
              <a:xfrm>
                <a:off x="3418076" y="1041677"/>
                <a:ext cx="209544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dirty="0" smtClean="0"/>
                  <a:t>Softwareerstellung</a:t>
                </a:r>
                <a:endParaRPr lang="de-DE" altLang="de-DE" dirty="0"/>
              </a:p>
            </p:txBody>
          </p:sp>
          <p:sp>
            <p:nvSpPr>
              <p:cNvPr id="17" name="Geschweifte Klammer rechts 28"/>
              <p:cNvSpPr>
                <a:spLocks/>
              </p:cNvSpPr>
              <p:nvPr/>
            </p:nvSpPr>
            <p:spPr bwMode="auto">
              <a:xfrm rot="16200000">
                <a:off x="4315343" y="-296709"/>
                <a:ext cx="323850" cy="6564413"/>
              </a:xfrm>
              <a:prstGeom prst="rightBrace">
                <a:avLst>
                  <a:gd name="adj1" fmla="val 8388"/>
                  <a:gd name="adj2" fmla="val 50000"/>
                </a:avLst>
              </a:prstGeom>
              <a:noFill/>
              <a:ln w="38100" algn="ctr">
                <a:solidFill>
                  <a:srgbClr val="4D4D4D"/>
                </a:solidFill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endParaRPr lang="de-DE" altLang="de-DE">
                  <a:solidFill>
                    <a:schemeClr val="tx1"/>
                  </a:solidFill>
                </a:endParaRPr>
              </a:p>
            </p:txBody>
          </p:sp>
          <p:sp>
            <p:nvSpPr>
              <p:cNvPr id="18" name="Rechteck 4"/>
              <p:cNvSpPr>
                <a:spLocks noChangeArrowheads="1"/>
              </p:cNvSpPr>
              <p:nvPr/>
            </p:nvSpPr>
            <p:spPr bwMode="auto">
              <a:xfrm>
                <a:off x="1183592" y="3690910"/>
                <a:ext cx="1473633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Dateneingangsprüfung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" name="Rechteck 4"/>
              <p:cNvSpPr>
                <a:spLocks noChangeArrowheads="1"/>
              </p:cNvSpPr>
              <p:nvPr/>
            </p:nvSpPr>
            <p:spPr bwMode="auto">
              <a:xfrm>
                <a:off x="2887406" y="3142038"/>
                <a:ext cx="1473633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Datenaufbereitung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" name="Rechteck 4"/>
              <p:cNvSpPr>
                <a:spLocks noChangeArrowheads="1"/>
              </p:cNvSpPr>
              <p:nvPr/>
            </p:nvSpPr>
            <p:spPr bwMode="auto">
              <a:xfrm>
                <a:off x="4572000" y="3142038"/>
                <a:ext cx="1473633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Manueller Test 1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" name="Rechteck 4"/>
              <p:cNvSpPr>
                <a:spLocks noChangeArrowheads="1"/>
              </p:cNvSpPr>
              <p:nvPr/>
            </p:nvSpPr>
            <p:spPr bwMode="auto">
              <a:xfrm>
                <a:off x="4572616" y="3653506"/>
                <a:ext cx="1472400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Automatischer Test 1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hteck 4"/>
              <p:cNvSpPr>
                <a:spLocks noChangeArrowheads="1"/>
              </p:cNvSpPr>
              <p:nvPr/>
            </p:nvSpPr>
            <p:spPr bwMode="auto">
              <a:xfrm>
                <a:off x="4567227" y="4186154"/>
                <a:ext cx="1473633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Back-Office-Test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Rechteck 4"/>
              <p:cNvSpPr>
                <a:spLocks noChangeArrowheads="1"/>
              </p:cNvSpPr>
              <p:nvPr/>
            </p:nvSpPr>
            <p:spPr bwMode="auto">
              <a:xfrm>
                <a:off x="4567227" y="4691032"/>
                <a:ext cx="1473633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Manueller Test 2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4" name="Rechteck 4"/>
              <p:cNvSpPr>
                <a:spLocks noChangeArrowheads="1"/>
              </p:cNvSpPr>
              <p:nvPr/>
            </p:nvSpPr>
            <p:spPr bwMode="auto">
              <a:xfrm>
                <a:off x="4567227" y="5197643"/>
                <a:ext cx="1473633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Automatischer Test 2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hteck 4"/>
              <p:cNvSpPr>
                <a:spLocks noChangeArrowheads="1"/>
              </p:cNvSpPr>
              <p:nvPr/>
            </p:nvSpPr>
            <p:spPr bwMode="auto">
              <a:xfrm>
                <a:off x="6280841" y="3135731"/>
                <a:ext cx="1473633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Auslieferung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6" name="Rechteck 4"/>
              <p:cNvSpPr>
                <a:spLocks noChangeArrowheads="1"/>
              </p:cNvSpPr>
              <p:nvPr/>
            </p:nvSpPr>
            <p:spPr bwMode="auto">
              <a:xfrm>
                <a:off x="1183592" y="3142037"/>
                <a:ext cx="1473633" cy="363293"/>
              </a:xfrm>
              <a:prstGeom prst="rect">
                <a:avLst/>
              </a:prstGeom>
              <a:solidFill>
                <a:schemeClr val="bg1">
                  <a:lumMod val="85000"/>
                </a:schemeClr>
              </a:solidFill>
              <a:ln w="9525" algn="ctr">
                <a:solidFill>
                  <a:srgbClr val="4D4D4D"/>
                </a:solidFill>
                <a:round/>
                <a:headEnd/>
                <a:tailEnd type="triangl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0000" tIns="46800" rIns="90000" bIns="46800" anchor="ctr"/>
              <a:lstStyle>
                <a:lvl1pPr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SzPct val="70000"/>
                  <a:buFont typeface="Zapf Dingbats" charset="2"/>
                  <a:buChar char="¨"/>
                  <a:defRPr>
                    <a:solidFill>
                      <a:srgbClr val="5F5F5F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lnSpc>
                    <a:spcPct val="115000"/>
                  </a:lnSpc>
                  <a:spcBef>
                    <a:spcPct val="20000"/>
                  </a:spcBef>
                  <a:spcAft>
                    <a:spcPct val="40000"/>
                  </a:spcAft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SzPct val="80000"/>
                  <a:buFont typeface="Wingdings" panose="05000000000000000000" pitchFamily="2" charset="2"/>
                  <a:buChar char="§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1600">
                    <a:solidFill>
                      <a:srgbClr val="5F5F5F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000" dirty="0" smtClean="0">
                    <a:solidFill>
                      <a:schemeClr val="tx1"/>
                    </a:solidFill>
                  </a:rPr>
                  <a:t>Kick-Off</a:t>
                </a:r>
                <a:endParaRPr lang="de-DE" altLang="de-DE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7" name="Rechteck 26"/>
              <p:cNvSpPr/>
              <p:nvPr/>
            </p:nvSpPr>
            <p:spPr>
              <a:xfrm rot="16200000">
                <a:off x="-225112" y="4133208"/>
                <a:ext cx="170065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200" dirty="0" smtClean="0"/>
                  <a:t>Teilschritte </a:t>
                </a:r>
              </a:p>
              <a:p>
                <a:pPr algn="ctr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SzTx/>
                  <a:buFontTx/>
                  <a:buNone/>
                </a:pPr>
                <a:r>
                  <a:rPr lang="de-DE" altLang="de-DE" sz="1200" dirty="0" smtClean="0"/>
                  <a:t>der Versionserstellung</a:t>
                </a:r>
                <a:endParaRPr lang="de-DE" altLang="de-DE" sz="1200" dirty="0"/>
              </a:p>
            </p:txBody>
          </p:sp>
        </p:grpSp>
      </p:grpSp>
      <p:sp>
        <p:nvSpPr>
          <p:cNvPr id="4" name="Textfeld 3"/>
          <p:cNvSpPr txBox="1"/>
          <p:nvPr/>
        </p:nvSpPr>
        <p:spPr>
          <a:xfrm>
            <a:off x="1183592" y="5733256"/>
            <a:ext cx="6192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solidFill>
                  <a:srgbClr val="4D4D4D"/>
                </a:solidFill>
              </a:rPr>
              <a:t>Statisches sequentielles vorgehen?</a:t>
            </a:r>
          </a:p>
        </p:txBody>
      </p:sp>
    </p:spTree>
    <p:extLst>
      <p:ext uri="{BB962C8B-B14F-4D97-AF65-F5344CB8AC3E}">
        <p14:creationId xmlns:p14="http://schemas.microsoft.com/office/powerpoint/2010/main" val="7734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 Projektvorgehen: Versionserstellung</a:t>
            </a:r>
            <a:endParaRPr lang="de-DE" dirty="0"/>
          </a:p>
        </p:txBody>
      </p:sp>
      <p:grpSp>
        <p:nvGrpSpPr>
          <p:cNvPr id="3" name="Gruppieren 2"/>
          <p:cNvGrpSpPr/>
          <p:nvPr/>
        </p:nvGrpSpPr>
        <p:grpSpPr>
          <a:xfrm>
            <a:off x="274350" y="1469404"/>
            <a:ext cx="7950747" cy="3255740"/>
            <a:chOff x="274350" y="1469404"/>
            <a:chExt cx="7950747" cy="3255740"/>
          </a:xfrm>
        </p:grpSpPr>
        <p:pic>
          <p:nvPicPr>
            <p:cNvPr id="4" name="Picture 4" descr="https://cdn2.iconfinder.com/data/icons/business-management-2-2/256/Leader-5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1591" y="2895461"/>
              <a:ext cx="34038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274350" y="3568340"/>
              <a:ext cx="2180559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Kickoff mit Kundenbeteiligung und Anforderungsdefinition (</a:t>
              </a:r>
              <a:r>
                <a:rPr lang="de-DE" sz="1100" dirty="0" err="1" smtClean="0">
                  <a:solidFill>
                    <a:srgbClr val="4D4D4D"/>
                  </a:solidFill>
                </a:rPr>
                <a:t>Product</a:t>
              </a:r>
              <a:r>
                <a:rPr lang="de-DE" sz="1100" dirty="0" smtClean="0">
                  <a:solidFill>
                    <a:srgbClr val="4D4D4D"/>
                  </a:solidFill>
                </a:rPr>
                <a:t> </a:t>
              </a:r>
              <a:r>
                <a:rPr lang="de-DE" sz="1100" dirty="0" err="1" smtClean="0">
                  <a:solidFill>
                    <a:srgbClr val="4D4D4D"/>
                  </a:solidFill>
                </a:rPr>
                <a:t>Backlog</a:t>
              </a:r>
              <a:r>
                <a:rPr lang="de-DE" sz="1100" dirty="0" smtClean="0">
                  <a:solidFill>
                    <a:srgbClr val="4D4D4D"/>
                  </a:solidFill>
                </a:rPr>
                <a:t>)</a:t>
              </a:r>
            </a:p>
          </p:txBody>
        </p:sp>
        <p:pic>
          <p:nvPicPr>
            <p:cNvPr id="6" name="Picture 2" descr="https://cdn2.iconfinder.com/data/icons/my-cubicle/512/Copy_File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3303" y="3183453"/>
              <a:ext cx="34038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Pfeil nach rechts 7"/>
            <p:cNvSpPr/>
            <p:nvPr/>
          </p:nvSpPr>
          <p:spPr>
            <a:xfrm>
              <a:off x="2440037" y="3185262"/>
              <a:ext cx="1915939" cy="45109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2267744" y="3544654"/>
              <a:ext cx="191178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err="1" smtClean="0">
                  <a:solidFill>
                    <a:srgbClr val="4D4D4D"/>
                  </a:solidFill>
                </a:rPr>
                <a:t>Testverion</a:t>
              </a:r>
              <a:r>
                <a:rPr lang="de-DE" sz="1100" dirty="0" smtClean="0">
                  <a:solidFill>
                    <a:srgbClr val="4D4D4D"/>
                  </a:solidFill>
                </a:rPr>
                <a:t> - Testlauf inkl. Basistest</a:t>
              </a:r>
              <a:endParaRPr lang="de-DE" sz="1100" dirty="0">
                <a:solidFill>
                  <a:srgbClr val="4D4D4D"/>
                </a:solidFill>
              </a:endParaRPr>
            </a:p>
          </p:txBody>
        </p:sp>
        <p:sp>
          <p:nvSpPr>
            <p:cNvPr id="10" name="Eingekerbter Richtungspfeil 9"/>
            <p:cNvSpPr/>
            <p:nvPr/>
          </p:nvSpPr>
          <p:spPr>
            <a:xfrm>
              <a:off x="899592" y="1478108"/>
              <a:ext cx="2016224" cy="29470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Vorbereitung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Eingekerbter Richtungspfeil 10"/>
            <p:cNvSpPr/>
            <p:nvPr/>
          </p:nvSpPr>
          <p:spPr>
            <a:xfrm>
              <a:off x="2843807" y="1469404"/>
              <a:ext cx="3787179" cy="29470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Implementierung und Test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2" name="Eingekerbter Richtungspfeil 11"/>
            <p:cNvSpPr/>
            <p:nvPr/>
          </p:nvSpPr>
          <p:spPr>
            <a:xfrm>
              <a:off x="6588224" y="1469404"/>
              <a:ext cx="1490958" cy="294708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1400" dirty="0" smtClean="0">
                  <a:solidFill>
                    <a:schemeClr val="tx1"/>
                  </a:solidFill>
                </a:rPr>
                <a:t>Finalisierung</a:t>
              </a:r>
              <a:endParaRPr lang="de-DE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Gebogener Pfeil 13"/>
            <p:cNvSpPr/>
            <p:nvPr/>
          </p:nvSpPr>
          <p:spPr>
            <a:xfrm flipH="1">
              <a:off x="2368029" y="2385546"/>
              <a:ext cx="1987947" cy="1814549"/>
            </a:xfrm>
            <a:prstGeom prst="circularArrow">
              <a:avLst>
                <a:gd name="adj1" fmla="val 7968"/>
                <a:gd name="adj2" fmla="val 1472321"/>
                <a:gd name="adj3" fmla="val 20077320"/>
                <a:gd name="adj4" fmla="val 10800000"/>
                <a:gd name="adj5" fmla="val 1704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15" name="Gebogener Pfeil 14"/>
            <p:cNvSpPr/>
            <p:nvPr/>
          </p:nvSpPr>
          <p:spPr>
            <a:xfrm rot="2482556" flipH="1">
              <a:off x="3734758" y="2516989"/>
              <a:ext cx="432668" cy="680392"/>
            </a:xfrm>
            <a:prstGeom prst="circularArrow">
              <a:avLst>
                <a:gd name="adj1" fmla="val 7968"/>
                <a:gd name="adj2" fmla="val 1142319"/>
                <a:gd name="adj3" fmla="val 20077320"/>
                <a:gd name="adj4" fmla="val 10800000"/>
                <a:gd name="adj5" fmla="val 125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121506" y="2345779"/>
              <a:ext cx="19117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Stand-</a:t>
              </a:r>
              <a:r>
                <a:rPr lang="de-DE" sz="1100" dirty="0" err="1" smtClean="0">
                  <a:solidFill>
                    <a:srgbClr val="4D4D4D"/>
                  </a:solidFill>
                </a:rPr>
                <a:t>Up</a:t>
              </a:r>
              <a:r>
                <a:rPr lang="de-DE" sz="1100" dirty="0" smtClean="0">
                  <a:solidFill>
                    <a:srgbClr val="4D4D4D"/>
                  </a:solidFill>
                </a:rPr>
                <a:t> Meeting</a:t>
              </a:r>
              <a:endParaRPr lang="de-DE" sz="1100" dirty="0">
                <a:solidFill>
                  <a:srgbClr val="4D4D4D"/>
                </a:solidFill>
              </a:endParaRPr>
            </a:p>
          </p:txBody>
        </p:sp>
        <p:pic>
          <p:nvPicPr>
            <p:cNvPr id="18" name="Picture 4" descr="https://cdn2.iconfinder.com/data/icons/business-management-2-2/256/Leader-512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91655" y="2880320"/>
              <a:ext cx="34038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feld 18"/>
            <p:cNvSpPr txBox="1"/>
            <p:nvPr/>
          </p:nvSpPr>
          <p:spPr>
            <a:xfrm>
              <a:off x="3707904" y="3501008"/>
              <a:ext cx="1911787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Test </a:t>
              </a:r>
              <a:r>
                <a:rPr lang="de-DE" sz="1100" dirty="0" err="1" smtClean="0">
                  <a:solidFill>
                    <a:srgbClr val="4D4D4D"/>
                  </a:solidFill>
                </a:rPr>
                <a:t>duch</a:t>
              </a:r>
              <a:r>
                <a:rPr lang="de-DE" sz="1100" dirty="0" smtClean="0">
                  <a:solidFill>
                    <a:srgbClr val="4D4D4D"/>
                  </a:solidFill>
                </a:rPr>
                <a:t> Vertriebsinnendienst </a:t>
              </a:r>
            </a:p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beim Kunden (RCI)</a:t>
              </a:r>
              <a:endParaRPr lang="de-DE" sz="1100" dirty="0">
                <a:solidFill>
                  <a:srgbClr val="4D4D4D"/>
                </a:solidFill>
              </a:endParaRPr>
            </a:p>
          </p:txBody>
        </p:sp>
        <p:sp>
          <p:nvSpPr>
            <p:cNvPr id="21" name="Pfeil nach rechts 20"/>
            <p:cNvSpPr/>
            <p:nvPr/>
          </p:nvSpPr>
          <p:spPr>
            <a:xfrm>
              <a:off x="5148064" y="3185262"/>
              <a:ext cx="1915939" cy="451095"/>
            </a:xfrm>
            <a:prstGeom prst="rightArrow">
              <a:avLst/>
            </a:prstGeom>
            <a:solidFill>
              <a:schemeClr val="bg1">
                <a:lumMod val="85000"/>
              </a:schemeClr>
            </a:solidFill>
            <a:ln w="28575"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 dirty="0"/>
            </a:p>
          </p:txBody>
        </p:sp>
        <p:sp>
          <p:nvSpPr>
            <p:cNvPr id="22" name="Gebogener Pfeil 21"/>
            <p:cNvSpPr/>
            <p:nvPr/>
          </p:nvSpPr>
          <p:spPr>
            <a:xfrm flipH="1">
              <a:off x="5003080" y="2343012"/>
              <a:ext cx="1987947" cy="1814549"/>
            </a:xfrm>
            <a:prstGeom prst="circularArrow">
              <a:avLst>
                <a:gd name="adj1" fmla="val 7968"/>
                <a:gd name="adj2" fmla="val 1472321"/>
                <a:gd name="adj3" fmla="val 20077320"/>
                <a:gd name="adj4" fmla="val 10800000"/>
                <a:gd name="adj5" fmla="val 17045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3" name="Gebogener Pfeil 22"/>
            <p:cNvSpPr/>
            <p:nvPr/>
          </p:nvSpPr>
          <p:spPr>
            <a:xfrm rot="2482556" flipH="1">
              <a:off x="6369809" y="2474455"/>
              <a:ext cx="432668" cy="680392"/>
            </a:xfrm>
            <a:prstGeom prst="circularArrow">
              <a:avLst>
                <a:gd name="adj1" fmla="val 7968"/>
                <a:gd name="adj2" fmla="val 1142319"/>
                <a:gd name="adj3" fmla="val 20077320"/>
                <a:gd name="adj4" fmla="val 10800000"/>
                <a:gd name="adj5" fmla="val 12500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rgbClr val="0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schemeClr val="tx1"/>
                </a:solidFill>
              </a:endParaRPr>
            </a:p>
          </p:txBody>
        </p:sp>
        <p:sp>
          <p:nvSpPr>
            <p:cNvPr id="24" name="Textfeld 23"/>
            <p:cNvSpPr txBox="1"/>
            <p:nvPr/>
          </p:nvSpPr>
          <p:spPr>
            <a:xfrm>
              <a:off x="5756557" y="2303245"/>
              <a:ext cx="19117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Stand-</a:t>
              </a:r>
              <a:r>
                <a:rPr lang="de-DE" sz="1100" dirty="0" err="1" smtClean="0">
                  <a:solidFill>
                    <a:srgbClr val="4D4D4D"/>
                  </a:solidFill>
                </a:rPr>
                <a:t>Up</a:t>
              </a:r>
              <a:r>
                <a:rPr lang="de-DE" sz="1100" dirty="0" smtClean="0">
                  <a:solidFill>
                    <a:srgbClr val="4D4D4D"/>
                  </a:solidFill>
                </a:rPr>
                <a:t> Meeting</a:t>
              </a:r>
              <a:endParaRPr lang="de-DE" sz="1100" dirty="0">
                <a:solidFill>
                  <a:srgbClr val="4D4D4D"/>
                </a:solidFill>
              </a:endParaRPr>
            </a:p>
          </p:txBody>
        </p:sp>
        <p:sp>
          <p:nvSpPr>
            <p:cNvPr id="25" name="Rechteck 24"/>
            <p:cNvSpPr/>
            <p:nvPr/>
          </p:nvSpPr>
          <p:spPr>
            <a:xfrm>
              <a:off x="2901019" y="2895421"/>
              <a:ext cx="95090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Sprint1</a:t>
              </a:r>
            </a:p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 </a:t>
              </a:r>
              <a:r>
                <a:rPr lang="de-DE" sz="1100" dirty="0">
                  <a:solidFill>
                    <a:srgbClr val="4D4D4D"/>
                  </a:solidFill>
                </a:rPr>
                <a:t>(4 Wochen)</a:t>
              </a:r>
              <a:endParaRPr lang="de-DE" sz="1100" dirty="0"/>
            </a:p>
          </p:txBody>
        </p:sp>
        <p:sp>
          <p:nvSpPr>
            <p:cNvPr id="26" name="Textfeld 25"/>
            <p:cNvSpPr txBox="1"/>
            <p:nvPr/>
          </p:nvSpPr>
          <p:spPr>
            <a:xfrm>
              <a:off x="5108485" y="3543493"/>
              <a:ext cx="1911787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Finalversion - Testlauf</a:t>
              </a:r>
              <a:endParaRPr lang="de-DE" sz="1100" dirty="0">
                <a:solidFill>
                  <a:srgbClr val="4D4D4D"/>
                </a:solidFill>
              </a:endParaRPr>
            </a:p>
          </p:txBody>
        </p:sp>
        <p:sp>
          <p:nvSpPr>
            <p:cNvPr id="27" name="Rechteck 26"/>
            <p:cNvSpPr/>
            <p:nvPr/>
          </p:nvSpPr>
          <p:spPr>
            <a:xfrm>
              <a:off x="1777497" y="3292820"/>
              <a:ext cx="216025" cy="230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8" name="Rechteck 27"/>
            <p:cNvSpPr/>
            <p:nvPr/>
          </p:nvSpPr>
          <p:spPr>
            <a:xfrm>
              <a:off x="4656689" y="3295714"/>
              <a:ext cx="216025" cy="23018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extfeld 30"/>
            <p:cNvSpPr txBox="1"/>
            <p:nvPr/>
          </p:nvSpPr>
          <p:spPr>
            <a:xfrm>
              <a:off x="7448922" y="3348423"/>
              <a:ext cx="776175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b="1" dirty="0" smtClean="0">
                  <a:solidFill>
                    <a:srgbClr val="4D4D4D"/>
                  </a:solidFill>
                </a:rPr>
                <a:t>Release</a:t>
              </a:r>
              <a:endParaRPr lang="de-DE" sz="1100" b="1" dirty="0">
                <a:solidFill>
                  <a:srgbClr val="4D4D4D"/>
                </a:solidFill>
              </a:endParaRPr>
            </a:p>
          </p:txBody>
        </p:sp>
        <p:sp>
          <p:nvSpPr>
            <p:cNvPr id="32" name="Eingekerbter Richtungspfeil 31"/>
            <p:cNvSpPr/>
            <p:nvPr/>
          </p:nvSpPr>
          <p:spPr>
            <a:xfrm>
              <a:off x="1859466" y="4276912"/>
              <a:ext cx="552294" cy="1354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3" name="Rechteck 32"/>
            <p:cNvSpPr/>
            <p:nvPr/>
          </p:nvSpPr>
          <p:spPr>
            <a:xfrm>
              <a:off x="2719779" y="4478923"/>
              <a:ext cx="3068469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dirty="0" err="1" smtClean="0">
                  <a:solidFill>
                    <a:srgbClr val="4D4D4D"/>
                  </a:solidFill>
                </a:rPr>
                <a:t>Scope</a:t>
              </a:r>
              <a:r>
                <a:rPr lang="de-DE" sz="1000" dirty="0" smtClean="0">
                  <a:solidFill>
                    <a:srgbClr val="4D4D4D"/>
                  </a:solidFill>
                </a:rPr>
                <a:t>-Meetings des Kunden mit </a:t>
              </a:r>
              <a:r>
                <a:rPr lang="de-DE" sz="1000" dirty="0" err="1" smtClean="0">
                  <a:solidFill>
                    <a:srgbClr val="4D4D4D"/>
                  </a:solidFill>
                </a:rPr>
                <a:t>abilex</a:t>
              </a:r>
              <a:r>
                <a:rPr lang="de-DE" sz="1000" dirty="0" smtClean="0">
                  <a:solidFill>
                    <a:srgbClr val="4D4D4D"/>
                  </a:solidFill>
                </a:rPr>
                <a:t>-Beteiligung</a:t>
              </a:r>
              <a:endParaRPr lang="de-DE" sz="1000" dirty="0">
                <a:solidFill>
                  <a:srgbClr val="4D4D4D"/>
                </a:solidFill>
              </a:endParaRPr>
            </a:p>
          </p:txBody>
        </p:sp>
        <p:sp>
          <p:nvSpPr>
            <p:cNvPr id="34" name="Eingekerbter Richtungspfeil 33"/>
            <p:cNvSpPr/>
            <p:nvPr/>
          </p:nvSpPr>
          <p:spPr>
            <a:xfrm>
              <a:off x="2879638" y="4276912"/>
              <a:ext cx="552294" cy="1354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5" name="Eingekerbter Richtungspfeil 34"/>
            <p:cNvSpPr/>
            <p:nvPr/>
          </p:nvSpPr>
          <p:spPr>
            <a:xfrm>
              <a:off x="3899809" y="4276912"/>
              <a:ext cx="552294" cy="1354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6" name="Eingekerbter Richtungspfeil 35"/>
            <p:cNvSpPr/>
            <p:nvPr/>
          </p:nvSpPr>
          <p:spPr>
            <a:xfrm>
              <a:off x="4919980" y="4276912"/>
              <a:ext cx="552294" cy="1354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sp>
          <p:nvSpPr>
            <p:cNvPr id="37" name="Eingekerbter Richtungspfeil 36"/>
            <p:cNvSpPr/>
            <p:nvPr/>
          </p:nvSpPr>
          <p:spPr>
            <a:xfrm>
              <a:off x="5940152" y="4276912"/>
              <a:ext cx="552294" cy="135486"/>
            </a:xfrm>
            <a:prstGeom prst="chevron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solidFill>
                  <a:schemeClr val="tx1"/>
                </a:solidFill>
              </a:endParaRPr>
            </a:p>
          </p:txBody>
        </p:sp>
        <p:pic>
          <p:nvPicPr>
            <p:cNvPr id="38" name="Picture 2" descr="https://cdn2.iconfinder.com/data/icons/my-cubicle/512/Copy_File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2729" y="4133531"/>
              <a:ext cx="34038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9" name="Picture 2" descr="https://cdn2.iconfinder.com/data/icons/my-cubicle/512/Copy_File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6378" y="4126948"/>
              <a:ext cx="34038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0" name="Picture 2" descr="https://cdn2.iconfinder.com/data/icons/my-cubicle/512/Copy_File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0027" y="4121802"/>
              <a:ext cx="34038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" descr="https://cdn2.iconfinder.com/data/icons/my-cubicle/512/Copy_File-512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3675" y="4144423"/>
              <a:ext cx="340385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2" name="Rechteck 4"/>
            <p:cNvSpPr>
              <a:spLocks noChangeArrowheads="1"/>
            </p:cNvSpPr>
            <p:nvPr/>
          </p:nvSpPr>
          <p:spPr bwMode="auto">
            <a:xfrm>
              <a:off x="1547664" y="1901314"/>
              <a:ext cx="1255620" cy="3632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lIns="90000" tIns="46800" rIns="90000" bIns="46800" anchor="ctr"/>
            <a:lstStyle>
              <a:lvl1pPr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SzPct val="70000"/>
                <a:buFont typeface="Zapf Dingbats" charset="2"/>
                <a:buChar char="¨"/>
                <a:defRPr>
                  <a:solidFill>
                    <a:srgbClr val="5F5F5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</a:rPr>
                <a:t>Vorbereitung</a:t>
              </a:r>
            </a:p>
          </p:txBody>
        </p:sp>
        <p:sp>
          <p:nvSpPr>
            <p:cNvPr id="43" name="Rechteck 5"/>
            <p:cNvSpPr>
              <a:spLocks noChangeArrowheads="1"/>
            </p:cNvSpPr>
            <p:nvPr/>
          </p:nvSpPr>
          <p:spPr bwMode="auto">
            <a:xfrm>
              <a:off x="2987824" y="1901314"/>
              <a:ext cx="1255620" cy="3632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lIns="90000" tIns="46800" rIns="90000" bIns="46800" anchor="ctr"/>
            <a:lstStyle>
              <a:lvl1pPr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SzPct val="70000"/>
                <a:buFont typeface="Zapf Dingbats" charset="2"/>
                <a:buChar char="¨"/>
                <a:defRPr>
                  <a:solidFill>
                    <a:srgbClr val="5F5F5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</a:rPr>
                <a:t>Daten-</a:t>
              </a:r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200" dirty="0" err="1">
                  <a:solidFill>
                    <a:schemeClr val="tx1"/>
                  </a:solidFill>
                </a:rPr>
                <a:t>bearbeitung</a:t>
              </a:r>
              <a:endParaRPr lang="de-DE" altLang="de-DE" sz="1200" dirty="0">
                <a:solidFill>
                  <a:schemeClr val="tx1"/>
                </a:solidFill>
              </a:endParaRPr>
            </a:p>
          </p:txBody>
        </p:sp>
        <p:sp>
          <p:nvSpPr>
            <p:cNvPr id="44" name="Rechteck 6"/>
            <p:cNvSpPr>
              <a:spLocks noChangeArrowheads="1"/>
            </p:cNvSpPr>
            <p:nvPr/>
          </p:nvSpPr>
          <p:spPr bwMode="auto">
            <a:xfrm>
              <a:off x="4427984" y="1901314"/>
              <a:ext cx="2018767" cy="3632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lIns="90000" tIns="46800" rIns="90000" bIns="46800" anchor="ctr"/>
            <a:lstStyle>
              <a:lvl1pPr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SzPct val="70000"/>
                <a:buFont typeface="Zapf Dingbats" charset="2"/>
                <a:buChar char="¨"/>
                <a:defRPr>
                  <a:solidFill>
                    <a:srgbClr val="5F5F5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20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45" name="Rechteck 7"/>
            <p:cNvSpPr>
              <a:spLocks noChangeArrowheads="1"/>
            </p:cNvSpPr>
            <p:nvPr/>
          </p:nvSpPr>
          <p:spPr bwMode="auto">
            <a:xfrm>
              <a:off x="6588224" y="1901314"/>
              <a:ext cx="1397093" cy="36329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2857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/>
          </p:spPr>
          <p:txBody>
            <a:bodyPr wrap="none" lIns="90000" tIns="46800" rIns="90000" bIns="46800" anchor="ctr"/>
            <a:lstStyle>
              <a:lvl1pPr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SzPct val="70000"/>
                <a:buFont typeface="Zapf Dingbats" charset="2"/>
                <a:buChar char="¨"/>
                <a:defRPr>
                  <a:solidFill>
                    <a:srgbClr val="5F5F5F"/>
                  </a:solidFill>
                  <a:latin typeface="Arial" panose="020B0604020202020204" pitchFamily="34" charset="0"/>
                </a:defRPr>
              </a:lvl1pPr>
              <a:lvl2pPr marL="742950" indent="-285750">
                <a:lnSpc>
                  <a:spcPct val="115000"/>
                </a:lnSpc>
                <a:spcBef>
                  <a:spcPct val="20000"/>
                </a:spcBef>
                <a:spcAft>
                  <a:spcPct val="40000"/>
                </a:spcAft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SzPct val="80000"/>
                <a:buFont typeface="Wingdings" panose="05000000000000000000" pitchFamily="2" charset="2"/>
                <a:buChar char="§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1600">
                  <a:solidFill>
                    <a:srgbClr val="5F5F5F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SzTx/>
                <a:buFontTx/>
                <a:buNone/>
              </a:pPr>
              <a:r>
                <a:rPr lang="de-DE" altLang="de-DE" sz="1200" dirty="0">
                  <a:solidFill>
                    <a:schemeClr val="tx1"/>
                  </a:solidFill>
                </a:rPr>
                <a:t>Auslieferung</a:t>
              </a:r>
            </a:p>
          </p:txBody>
        </p:sp>
        <p:sp>
          <p:nvSpPr>
            <p:cNvPr id="46" name="Textfeld 45"/>
            <p:cNvSpPr txBox="1"/>
            <p:nvPr/>
          </p:nvSpPr>
          <p:spPr>
            <a:xfrm>
              <a:off x="395536" y="1844824"/>
              <a:ext cx="1191707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Arbeitspakete /</a:t>
              </a:r>
            </a:p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Time Boxes</a:t>
              </a:r>
              <a:endParaRPr lang="de-DE" sz="1100" dirty="0">
                <a:solidFill>
                  <a:srgbClr val="4D4D4D"/>
                </a:solidFill>
              </a:endParaRPr>
            </a:p>
          </p:txBody>
        </p:sp>
        <p:pic>
          <p:nvPicPr>
            <p:cNvPr id="47" name="Grafik 4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280" y="3285024"/>
              <a:ext cx="359999" cy="36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Grafik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0206" y="3321008"/>
              <a:ext cx="179999" cy="18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Grafik 4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8711" y="3321008"/>
              <a:ext cx="179999" cy="18000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0" name="Rechteck 49"/>
            <p:cNvSpPr/>
            <p:nvPr/>
          </p:nvSpPr>
          <p:spPr>
            <a:xfrm>
              <a:off x="5566964" y="2830232"/>
              <a:ext cx="950901" cy="43088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Sprint2</a:t>
              </a:r>
            </a:p>
            <a:p>
              <a:pPr algn="ctr"/>
              <a:r>
                <a:rPr lang="de-DE" sz="1100" dirty="0" smtClean="0">
                  <a:solidFill>
                    <a:srgbClr val="4D4D4D"/>
                  </a:solidFill>
                </a:rPr>
                <a:t> </a:t>
              </a:r>
              <a:r>
                <a:rPr lang="de-DE" sz="1100" dirty="0">
                  <a:solidFill>
                    <a:srgbClr val="4D4D4D"/>
                  </a:solidFill>
                </a:rPr>
                <a:t>(4 Wochen)</a:t>
              </a:r>
              <a:endParaRPr lang="de-DE" sz="1100" dirty="0"/>
            </a:p>
          </p:txBody>
        </p:sp>
      </p:grpSp>
      <p:sp>
        <p:nvSpPr>
          <p:cNvPr id="51" name="Textfeld 50"/>
          <p:cNvSpPr txBox="1"/>
          <p:nvPr/>
        </p:nvSpPr>
        <p:spPr>
          <a:xfrm>
            <a:off x="611560" y="4949017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rgbClr val="4D4D4D"/>
                </a:solidFill>
              </a:rPr>
              <a:t>Sprint </a:t>
            </a:r>
            <a:r>
              <a:rPr lang="de-DE" sz="1400" dirty="0" err="1" smtClean="0">
                <a:solidFill>
                  <a:srgbClr val="4D4D4D"/>
                </a:solidFill>
              </a:rPr>
              <a:t>Backlog</a:t>
            </a:r>
            <a:r>
              <a:rPr lang="de-DE" sz="1400" dirty="0" smtClean="0">
                <a:solidFill>
                  <a:srgbClr val="4D4D4D"/>
                </a:solidFill>
              </a:rPr>
              <a:t> am Ende des Projekts, nicht am Ende des ersten Sprints</a:t>
            </a:r>
          </a:p>
          <a:p>
            <a:endParaRPr lang="de-DE" sz="1400" dirty="0" smtClean="0">
              <a:solidFill>
                <a:srgbClr val="4D4D4D"/>
              </a:solidFill>
            </a:endParaRPr>
          </a:p>
        </p:txBody>
      </p:sp>
      <p:pic>
        <p:nvPicPr>
          <p:cNvPr id="52" name="Picture 4" descr="https://cdn2.iconfinder.com/data/icons/business-management-2-2/256/Leader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852927"/>
            <a:ext cx="34038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" name="Textfeld 52"/>
          <p:cNvSpPr txBox="1"/>
          <p:nvPr/>
        </p:nvSpPr>
        <p:spPr>
          <a:xfrm>
            <a:off x="7236296" y="2684820"/>
            <a:ext cx="96283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rgbClr val="4D4D4D"/>
                </a:solidFill>
              </a:rPr>
              <a:t>Review Meeting Projekt</a:t>
            </a:r>
          </a:p>
        </p:txBody>
      </p:sp>
      <p:pic>
        <p:nvPicPr>
          <p:cNvPr id="54" name="Picture 4" descr="https://cdn2.iconfinder.com/data/icons/business-management-2-2/256/Leader-5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69" y="3713982"/>
            <a:ext cx="340385" cy="3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Textfeld 54"/>
          <p:cNvSpPr txBox="1"/>
          <p:nvPr/>
        </p:nvSpPr>
        <p:spPr>
          <a:xfrm>
            <a:off x="7160186" y="3688395"/>
            <a:ext cx="136423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rgbClr val="4D4D4D"/>
                </a:solidFill>
              </a:rPr>
              <a:t>Review Meeting Qualitätssicherung</a:t>
            </a:r>
          </a:p>
        </p:txBody>
      </p:sp>
    </p:spTree>
    <p:extLst>
      <p:ext uri="{BB962C8B-B14F-4D97-AF65-F5344CB8AC3E}">
        <p14:creationId xmlns:p14="http://schemas.microsoft.com/office/powerpoint/2010/main" val="264905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 Anwendung der Literaturergebnisse: agile Merkmale</a:t>
            </a:r>
            <a:endParaRPr lang="de-DE" dirty="0"/>
          </a:p>
        </p:txBody>
      </p:sp>
      <p:sp>
        <p:nvSpPr>
          <p:cNvPr id="5" name="Textfeld 1"/>
          <p:cNvSpPr txBox="1">
            <a:spLocks noChangeArrowheads="1"/>
          </p:cNvSpPr>
          <p:nvPr/>
        </p:nvSpPr>
        <p:spPr bwMode="auto">
          <a:xfrm>
            <a:off x="457199" y="1196752"/>
            <a:ext cx="8250773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b="1" dirty="0">
                <a:solidFill>
                  <a:srgbClr val="4D4D4D"/>
                </a:solidFill>
                <a:cs typeface="Arial" pitchFamily="34" charset="0"/>
              </a:rPr>
              <a:t>Kickoff am Anfang vom </a:t>
            </a:r>
            <a:r>
              <a:rPr lang="de-DE" altLang="de-DE" sz="1200" b="1" dirty="0" smtClean="0">
                <a:solidFill>
                  <a:srgbClr val="4D4D4D"/>
                </a:solidFill>
                <a:cs typeface="Arial" pitchFamily="34" charset="0"/>
              </a:rPr>
              <a:t>Projekt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b="1" dirty="0" smtClean="0">
                <a:solidFill>
                  <a:srgbClr val="4D4D4D"/>
                </a:solidFill>
                <a:cs typeface="Arial" pitchFamily="34" charset="0"/>
              </a:rPr>
              <a:t>Zwei Sprints mit </a:t>
            </a:r>
            <a:r>
              <a:rPr lang="de-DE" altLang="de-DE" sz="1200" b="1" dirty="0" err="1" smtClean="0">
                <a:solidFill>
                  <a:srgbClr val="4D4D4D"/>
                </a:solidFill>
                <a:cs typeface="Arial" pitchFamily="34" charset="0"/>
              </a:rPr>
              <a:t>Timebox</a:t>
            </a:r>
            <a:r>
              <a:rPr lang="de-DE" altLang="de-DE" sz="1200" b="1" dirty="0" smtClean="0">
                <a:solidFill>
                  <a:srgbClr val="4D4D4D"/>
                </a:solidFill>
                <a:cs typeface="Arial" pitchFamily="34" charset="0"/>
              </a:rPr>
              <a:t> von 4 Wochen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dirty="0" smtClean="0"/>
              <a:t>Systemdokumentation als Ersatz des </a:t>
            </a:r>
            <a:r>
              <a:rPr lang="de-DE" altLang="de-DE" sz="1200" dirty="0" err="1" smtClean="0"/>
              <a:t>Product-Backlogs</a:t>
            </a:r>
            <a:endParaRPr lang="de-DE" altLang="de-DE" sz="1200" dirty="0">
              <a:solidFill>
                <a:srgbClr val="4D4D4D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dirty="0" smtClean="0">
                <a:solidFill>
                  <a:srgbClr val="4D4D4D"/>
                </a:solidFill>
                <a:cs typeface="Arial" pitchFamily="34" charset="0"/>
              </a:rPr>
              <a:t>Selbstorganisation</a:t>
            </a:r>
            <a:r>
              <a:rPr lang="de-DE" altLang="de-DE" sz="1200" dirty="0">
                <a:solidFill>
                  <a:srgbClr val="4D4D4D"/>
                </a:solidFill>
                <a:cs typeface="Arial" pitchFamily="34" charset="0"/>
              </a:rPr>
              <a:t>, da jeder Softwaretester theoretisch jeden Kollegen vertreten kann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b="1" dirty="0" smtClean="0">
                <a:solidFill>
                  <a:srgbClr val="4D4D4D"/>
                </a:solidFill>
                <a:cs typeface="Arial" pitchFamily="34" charset="0"/>
              </a:rPr>
              <a:t>Stand-</a:t>
            </a:r>
            <a:r>
              <a:rPr lang="de-DE" altLang="de-DE" sz="1200" b="1" dirty="0" err="1" smtClean="0">
                <a:solidFill>
                  <a:srgbClr val="4D4D4D"/>
                </a:solidFill>
                <a:cs typeface="Arial" pitchFamily="34" charset="0"/>
              </a:rPr>
              <a:t>Up</a:t>
            </a:r>
            <a:r>
              <a:rPr lang="de-DE" altLang="de-DE" sz="1200" b="1" dirty="0" smtClean="0">
                <a:solidFill>
                  <a:srgbClr val="4D4D4D"/>
                </a:solidFill>
                <a:cs typeface="Arial" pitchFamily="34" charset="0"/>
              </a:rPr>
              <a:t> Meetings mit Moderation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dirty="0" smtClean="0">
                <a:solidFill>
                  <a:srgbClr val="4D4D4D"/>
                </a:solidFill>
                <a:cs typeface="Arial" pitchFamily="34" charset="0"/>
              </a:rPr>
              <a:t>Unternehmensübergreifende Kommunikation über Ticketsysteme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b="1" dirty="0" smtClean="0">
                <a:solidFill>
                  <a:srgbClr val="4D4D4D"/>
                </a:solidFill>
                <a:cs typeface="Arial" pitchFamily="34" charset="0"/>
              </a:rPr>
              <a:t>Review-Meetings, sowohl fachlich als auch zum Projektablauf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b="1" dirty="0" smtClean="0">
                <a:solidFill>
                  <a:srgbClr val="4D4D4D"/>
                </a:solidFill>
                <a:cs typeface="Arial" pitchFamily="34" charset="0"/>
              </a:rPr>
              <a:t>Vier-Augen-Prinzip beim Testen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dirty="0" smtClean="0">
                <a:solidFill>
                  <a:srgbClr val="4D4D4D"/>
                </a:solidFill>
                <a:cs typeface="Arial" pitchFamily="34" charset="0"/>
              </a:rPr>
              <a:t>Gemeinsame Verantwortung von zwei Versionserstellern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dirty="0" smtClean="0">
                <a:solidFill>
                  <a:srgbClr val="4D4D4D"/>
                </a:solidFill>
                <a:cs typeface="Arial" pitchFamily="34" charset="0"/>
              </a:rPr>
              <a:t>Testautomatisierung</a:t>
            </a: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endParaRPr lang="de-DE" altLang="de-DE" sz="1200" dirty="0">
              <a:solidFill>
                <a:srgbClr val="4D4D4D"/>
              </a:solidFill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r>
              <a:rPr lang="de-DE" altLang="de-DE" sz="1400" b="1" dirty="0" smtClean="0">
                <a:solidFill>
                  <a:srgbClr val="4D4D4D"/>
                </a:solidFill>
                <a:cs typeface="Arial" pitchFamily="34" charset="0"/>
              </a:rPr>
              <a:t>Anpassungen agiler Merkmale an die Versionserstellung: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endParaRPr lang="de-DE" altLang="de-DE" sz="1200" dirty="0">
              <a:solidFill>
                <a:srgbClr val="4D4D4D"/>
              </a:solidFill>
              <a:cs typeface="Arial" pitchFamily="34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dirty="0" smtClean="0">
                <a:solidFill>
                  <a:srgbClr val="C00000"/>
                </a:solidFill>
                <a:cs typeface="Arial" pitchFamily="34" charset="0"/>
              </a:rPr>
              <a:t>Kein Review-Meeting zwischen den Sprints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b="1" dirty="0" smtClean="0">
                <a:solidFill>
                  <a:srgbClr val="C00000"/>
                </a:solidFill>
                <a:cs typeface="Arial" pitchFamily="34" charset="0"/>
              </a:rPr>
              <a:t>Stand-</a:t>
            </a:r>
            <a:r>
              <a:rPr lang="de-DE" altLang="de-DE" sz="1200" b="1" dirty="0" err="1" smtClean="0">
                <a:solidFill>
                  <a:srgbClr val="C00000"/>
                </a:solidFill>
                <a:cs typeface="Arial" pitchFamily="34" charset="0"/>
              </a:rPr>
              <a:t>Up</a:t>
            </a:r>
            <a:r>
              <a:rPr lang="de-DE" altLang="de-DE" sz="1200" b="1" dirty="0" smtClean="0">
                <a:solidFill>
                  <a:srgbClr val="C00000"/>
                </a:solidFill>
                <a:cs typeface="Arial" pitchFamily="34" charset="0"/>
              </a:rPr>
              <a:t> Meetings nicht täglich, da die Projektgröße es nicht erfordert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b="1" dirty="0">
                <a:solidFill>
                  <a:srgbClr val="C00000"/>
                </a:solidFill>
                <a:cs typeface="Arial" pitchFamily="34" charset="0"/>
              </a:rPr>
              <a:t>Abhängigkeit vom Kunden – die Kundenprojektplanung (Gesamtprojekt) bestimmt die Sprintlänge 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altLang="de-DE" sz="1200" dirty="0">
                <a:solidFill>
                  <a:srgbClr val="C00000"/>
                </a:solidFill>
                <a:cs typeface="Arial" pitchFamily="34" charset="0"/>
              </a:rPr>
              <a:t>Unabhängigkeit der Softwaretests untereinander (Ein Marktrollout kann unabhängig von anderen Märkten erfolgen)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rgbClr val="C00000"/>
                </a:solidFill>
                <a:cs typeface="Arial" pitchFamily="34" charset="0"/>
              </a:rPr>
              <a:t>Abhängigkeit von den Datenlieferungen und Softwarereleases der Kooperationspartner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C00000"/>
                </a:solidFill>
                <a:cs typeface="Arial" pitchFamily="34" charset="0"/>
              </a:rPr>
              <a:t>Anpassung seiner Geschwindigkeit an den OEM-Kunden (Großkonzern)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sz="1200" dirty="0">
                <a:solidFill>
                  <a:srgbClr val="C00000"/>
                </a:solidFill>
                <a:cs typeface="Arial" pitchFamily="34" charset="0"/>
              </a:rPr>
              <a:t>Keine explizite Vorgehensvorgabe seitens des Kunden</a:t>
            </a:r>
          </a:p>
          <a:p>
            <a:pPr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r>
              <a:rPr lang="de-DE" sz="1200" b="1" dirty="0">
                <a:solidFill>
                  <a:srgbClr val="C00000"/>
                </a:solidFill>
                <a:cs typeface="Arial" pitchFamily="34" charset="0"/>
              </a:rPr>
              <a:t>Interne Konzern- und Compliance-Richtlinien des Kunden</a:t>
            </a: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endParaRPr lang="de-DE" altLang="de-DE" sz="1200" dirty="0" smtClean="0">
              <a:solidFill>
                <a:srgbClr val="C00000"/>
              </a:solidFill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endParaRPr lang="de-DE" altLang="de-DE" sz="1200" dirty="0" smtClean="0">
              <a:solidFill>
                <a:srgbClr val="4D4D4D"/>
              </a:solidFill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endParaRPr lang="de-DE" altLang="de-DE" sz="1200" dirty="0" smtClean="0">
              <a:solidFill>
                <a:srgbClr val="4D4D4D"/>
              </a:solidFill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None/>
            </a:pPr>
            <a:endParaRPr lang="de-DE" altLang="de-DE" sz="1200" dirty="0">
              <a:solidFill>
                <a:srgbClr val="4D4D4D"/>
              </a:solidFill>
              <a:cs typeface="Arial" pitchFamily="34" charset="0"/>
            </a:endParaRPr>
          </a:p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Tx/>
              <a:buFont typeface="Wingdings" panose="05000000000000000000" pitchFamily="2" charset="2"/>
              <a:buChar char="§"/>
            </a:pPr>
            <a:endParaRPr lang="de-DE" altLang="de-DE" sz="1200" dirty="0">
              <a:solidFill>
                <a:srgbClr val="4D4D4D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8426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2.2 Anwendung der Literaturergebnisse: </a:t>
            </a:r>
            <a:r>
              <a:rPr lang="de-DE" dirty="0" smtClean="0"/>
              <a:t>Tools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25081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de-DE" altLang="de-DE" sz="1600" b="1" dirty="0" smtClean="0"/>
              <a:t>Agil:</a:t>
            </a:r>
          </a:p>
          <a:p>
            <a:pPr algn="just"/>
            <a:r>
              <a:rPr lang="de-DE" altLang="de-DE" sz="1600" dirty="0" err="1" smtClean="0"/>
              <a:t>Kollaborative</a:t>
            </a:r>
            <a:r>
              <a:rPr lang="de-DE" altLang="de-DE" sz="1600" dirty="0" smtClean="0"/>
              <a:t> </a:t>
            </a:r>
            <a:r>
              <a:rPr lang="de-DE" altLang="de-DE" sz="1600" dirty="0" err="1"/>
              <a:t>Intranetplattform</a:t>
            </a:r>
            <a:r>
              <a:rPr lang="de-DE" altLang="de-DE" sz="1600" dirty="0"/>
              <a:t> zur Kommunikation </a:t>
            </a:r>
            <a:r>
              <a:rPr lang="de-DE" altLang="de-DE" sz="1600" dirty="0" smtClean="0"/>
              <a:t>der Softwaretester</a:t>
            </a:r>
          </a:p>
          <a:p>
            <a:pPr algn="just"/>
            <a:r>
              <a:rPr lang="de-DE" altLang="de-DE" sz="1600" dirty="0" smtClean="0"/>
              <a:t>Unternehmensinterne Wiki für Softwaretester</a:t>
            </a:r>
          </a:p>
          <a:p>
            <a:pPr algn="just"/>
            <a:r>
              <a:rPr lang="de-DE" altLang="de-DE" sz="1600" dirty="0" smtClean="0"/>
              <a:t>Ticketsystem zur unternehmensübergreifenden Organisation – iterative Interaktion</a:t>
            </a:r>
          </a:p>
          <a:p>
            <a:pPr algn="just"/>
            <a:r>
              <a:rPr lang="de-DE" altLang="de-DE" sz="1600" dirty="0" smtClean="0"/>
              <a:t>Systemdokus und Zeitpläne als </a:t>
            </a:r>
            <a:r>
              <a:rPr lang="de-DE" altLang="de-DE" sz="1600" dirty="0" err="1" smtClean="0"/>
              <a:t>Product</a:t>
            </a:r>
            <a:r>
              <a:rPr lang="de-DE" altLang="de-DE" sz="1600" dirty="0" smtClean="0"/>
              <a:t>- und Sprint-</a:t>
            </a:r>
            <a:r>
              <a:rPr lang="de-DE" altLang="de-DE" sz="1600" dirty="0" err="1" smtClean="0"/>
              <a:t>Backlogs</a:t>
            </a:r>
            <a:endParaRPr lang="de-DE" altLang="de-DE" sz="1600" dirty="0" smtClean="0"/>
          </a:p>
          <a:p>
            <a:pPr algn="just"/>
            <a:r>
              <a:rPr lang="de-DE" altLang="de-DE" sz="1600" dirty="0" err="1" smtClean="0"/>
              <a:t>Scope</a:t>
            </a:r>
            <a:r>
              <a:rPr lang="de-DE" altLang="de-DE" sz="1600" dirty="0" smtClean="0"/>
              <a:t>-Beschreibungen (Ziele)</a:t>
            </a:r>
          </a:p>
          <a:p>
            <a:pPr algn="just"/>
            <a:r>
              <a:rPr lang="de-DE" sz="1600" dirty="0"/>
              <a:t>Eingangstests evtl. automatisierte Datenprüfung, bevor man mit der Implementierung </a:t>
            </a:r>
            <a:r>
              <a:rPr lang="de-DE" sz="1600" dirty="0" smtClean="0"/>
              <a:t>anfängt</a:t>
            </a:r>
          </a:p>
          <a:p>
            <a:pPr algn="just"/>
            <a:endParaRPr lang="de-DE" altLang="de-DE" sz="1600" b="1" dirty="0"/>
          </a:p>
          <a:p>
            <a:pPr marL="0" indent="0" algn="just">
              <a:buNone/>
            </a:pPr>
            <a:r>
              <a:rPr lang="de-DE" altLang="de-DE" sz="1600" b="1" dirty="0" smtClean="0"/>
              <a:t>Klassisch:</a:t>
            </a:r>
          </a:p>
          <a:p>
            <a:pPr algn="just"/>
            <a:r>
              <a:rPr lang="de-DE" altLang="de-DE" sz="1600" dirty="0" smtClean="0"/>
              <a:t>Projektstrukturpläne</a:t>
            </a:r>
          </a:p>
          <a:p>
            <a:pPr algn="just"/>
            <a:r>
              <a:rPr lang="de-DE" altLang="de-DE" sz="1600" dirty="0" smtClean="0"/>
              <a:t>Arbeitspakete</a:t>
            </a:r>
          </a:p>
          <a:p>
            <a:pPr algn="just"/>
            <a:r>
              <a:rPr lang="de-DE" altLang="de-DE" sz="1600" dirty="0" smtClean="0"/>
              <a:t>GANTT-Diagramme</a:t>
            </a:r>
          </a:p>
          <a:p>
            <a:pPr algn="just"/>
            <a:endParaRPr lang="de-DE" altLang="de-DE" sz="1600" dirty="0" smtClean="0"/>
          </a:p>
          <a:p>
            <a:pPr marL="0" indent="0" algn="just">
              <a:buNone/>
            </a:pPr>
            <a:r>
              <a:rPr lang="de-DE" altLang="de-DE" sz="1600" b="1" dirty="0" smtClean="0">
                <a:solidFill>
                  <a:srgbClr val="E61E32"/>
                </a:solidFill>
              </a:rPr>
              <a:t>Was nicht verwendet wird:</a:t>
            </a:r>
          </a:p>
          <a:p>
            <a:pPr algn="just"/>
            <a:r>
              <a:rPr lang="de-DE" altLang="de-DE" sz="1600" dirty="0" err="1" smtClean="0">
                <a:solidFill>
                  <a:srgbClr val="E61E32"/>
                </a:solidFill>
              </a:rPr>
              <a:t>Burn</a:t>
            </a:r>
            <a:r>
              <a:rPr lang="de-DE" altLang="de-DE" sz="1600" dirty="0" smtClean="0">
                <a:solidFill>
                  <a:srgbClr val="E61E32"/>
                </a:solidFill>
              </a:rPr>
              <a:t>-Down-Charts</a:t>
            </a:r>
          </a:p>
          <a:p>
            <a:pPr algn="just"/>
            <a:r>
              <a:rPr lang="de-DE" altLang="de-DE" sz="1600" dirty="0" smtClean="0">
                <a:solidFill>
                  <a:srgbClr val="E61E32"/>
                </a:solidFill>
              </a:rPr>
              <a:t>User Stories</a:t>
            </a:r>
            <a:r>
              <a:rPr lang="de-DE" sz="1600" dirty="0">
                <a:solidFill>
                  <a:srgbClr val="E61E32"/>
                </a:solidFill>
              </a:rPr>
              <a:t> </a:t>
            </a:r>
            <a:endParaRPr lang="de-DE" sz="1600" dirty="0" smtClean="0">
              <a:solidFill>
                <a:srgbClr val="E61E32"/>
              </a:solidFill>
            </a:endParaRPr>
          </a:p>
          <a:p>
            <a:pPr algn="just"/>
            <a:r>
              <a:rPr lang="de-DE" sz="1600" dirty="0" smtClean="0">
                <a:solidFill>
                  <a:srgbClr val="E61E32"/>
                </a:solidFill>
              </a:rPr>
              <a:t>Nutzen fraglich</a:t>
            </a:r>
            <a:r>
              <a:rPr lang="de-DE" sz="1600" dirty="0">
                <a:solidFill>
                  <a:srgbClr val="E61E32"/>
                </a:solidFill>
              </a:rPr>
              <a:t>, da die Verzögerungen </a:t>
            </a:r>
            <a:r>
              <a:rPr lang="de-DE" sz="1600" dirty="0" smtClean="0">
                <a:solidFill>
                  <a:srgbClr val="E61E32"/>
                </a:solidFill>
              </a:rPr>
              <a:t>oftmals durch Partnerunternehmen entstehen (verspätete Datenlieferungen). Geschuldet </a:t>
            </a:r>
            <a:r>
              <a:rPr lang="de-DE" sz="1600" dirty="0">
                <a:solidFill>
                  <a:srgbClr val="E61E32"/>
                </a:solidFill>
              </a:rPr>
              <a:t>der Besonderheit der Versionserstellung.</a:t>
            </a:r>
          </a:p>
          <a:p>
            <a:pPr algn="just"/>
            <a:endParaRPr lang="de-DE" altLang="de-DE" sz="1600" dirty="0" smtClean="0">
              <a:solidFill>
                <a:srgbClr val="E61E32"/>
              </a:solidFill>
            </a:endParaRPr>
          </a:p>
          <a:p>
            <a:pPr algn="just"/>
            <a:endParaRPr lang="de-DE" altLang="de-DE" sz="1600" dirty="0"/>
          </a:p>
          <a:p>
            <a:pPr marL="0" indent="0" algn="just">
              <a:buNone/>
            </a:pPr>
            <a:endParaRPr lang="de-DE" altLang="de-DE" sz="1600" dirty="0"/>
          </a:p>
          <a:p>
            <a:pPr marL="0" indent="0" algn="just">
              <a:buNone/>
            </a:pPr>
            <a:endParaRPr lang="de-DE" altLang="de-DE" sz="1600" dirty="0" smtClean="0"/>
          </a:p>
          <a:p>
            <a:pPr algn="just"/>
            <a:endParaRPr lang="de-DE" altLang="de-DE" sz="1600" dirty="0" smtClean="0"/>
          </a:p>
          <a:p>
            <a:pPr algn="just"/>
            <a:endParaRPr lang="de-DE" altLang="de-DE" sz="1600" dirty="0"/>
          </a:p>
          <a:p>
            <a:pPr algn="just"/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6659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 Anwendung </a:t>
            </a:r>
            <a:r>
              <a:rPr lang="de-DE" dirty="0"/>
              <a:t>der </a:t>
            </a:r>
            <a:r>
              <a:rPr lang="de-DE" dirty="0" smtClean="0"/>
              <a:t>Literaturergebnisse: Rollen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5156647"/>
            <a:ext cx="8229600" cy="1296689"/>
          </a:xfrm>
        </p:spPr>
        <p:txBody>
          <a:bodyPr>
            <a:normAutofit/>
          </a:bodyPr>
          <a:lstStyle/>
          <a:p>
            <a:pPr algn="just"/>
            <a:r>
              <a:rPr lang="de-DE" sz="2000" dirty="0" smtClean="0"/>
              <a:t>Keine festen Rolle des </a:t>
            </a:r>
            <a:r>
              <a:rPr lang="de-DE" sz="2000" dirty="0" err="1" smtClean="0"/>
              <a:t>Scrum</a:t>
            </a:r>
            <a:r>
              <a:rPr lang="de-DE" sz="2000" dirty="0" smtClean="0"/>
              <a:t>-Masters</a:t>
            </a:r>
          </a:p>
          <a:p>
            <a:pPr algn="just"/>
            <a:r>
              <a:rPr lang="de-DE" sz="2000" dirty="0" smtClean="0"/>
              <a:t>Testmanager und Teamleiter teilen sich die Funktionen eines </a:t>
            </a:r>
            <a:r>
              <a:rPr lang="de-DE" sz="2000" dirty="0" err="1" smtClean="0"/>
              <a:t>Scrum</a:t>
            </a:r>
            <a:r>
              <a:rPr lang="de-DE" sz="2000" dirty="0" smtClean="0"/>
              <a:t>-Masters – organisatorisch und fachlich</a:t>
            </a:r>
            <a:endParaRPr lang="de-DE" sz="2000" dirty="0"/>
          </a:p>
        </p:txBody>
      </p:sp>
      <p:graphicFrame>
        <p:nvGraphicFramePr>
          <p:cNvPr id="4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93647030"/>
              </p:ext>
            </p:extLst>
          </p:nvPr>
        </p:nvGraphicFramePr>
        <p:xfrm>
          <a:off x="457200" y="1074614"/>
          <a:ext cx="8229600" cy="40436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Teamleiter</a:t>
                      </a:r>
                      <a:endParaRPr lang="de-DE" dirty="0"/>
                    </a:p>
                  </a:txBody>
                  <a:tcPr>
                    <a:solidFill>
                      <a:srgbClr val="E61E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Testmanager</a:t>
                      </a:r>
                      <a:endParaRPr lang="de-DE" dirty="0"/>
                    </a:p>
                  </a:txBody>
                  <a:tcPr>
                    <a:solidFill>
                      <a:srgbClr val="E61E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Hat</a:t>
                      </a:r>
                      <a:r>
                        <a:rPr lang="de-DE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die Befugnis Projektmitarbeiter von anderen Aufgaben abzuschirmen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296" rtl="0" eaLnBrk="1" latinLnBrk="0" hangingPunct="1">
                        <a:spcBef>
                          <a:spcPct val="20000"/>
                        </a:spcBef>
                        <a:buClr>
                          <a:srgbClr val="E61E32"/>
                        </a:buClr>
                        <a:buFont typeface="Wingdings" pitchFamily="2" charset="2"/>
                        <a:buNone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Agiert</a:t>
                      </a:r>
                      <a:r>
                        <a:rPr lang="de-DE" sz="1600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als fachlicher </a:t>
                      </a:r>
                      <a:r>
                        <a:rPr lang="de-DE" sz="1600" kern="1200" baseline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Facilitator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Agiert als organisatorischer Türöffner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296" rtl="0" eaLnBrk="1" latinLnBrk="0" hangingPunct="1">
                        <a:spcBef>
                          <a:spcPct val="20000"/>
                        </a:spcBef>
                        <a:buClr>
                          <a:srgbClr val="E61E32"/>
                        </a:buClr>
                        <a:buFont typeface="Wingdings" pitchFamily="2" charset="2"/>
                        <a:buNone/>
                      </a:pPr>
                      <a:r>
                        <a:rPr lang="de-DE" sz="16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Sichert die Qualität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>
                          <a:solidFill>
                            <a:schemeClr val="tx1"/>
                          </a:solidFill>
                        </a:rPr>
                        <a:t>Moderiert Stand-UP</a:t>
                      </a:r>
                      <a:r>
                        <a:rPr lang="de-DE" sz="1600" baseline="0" dirty="0" smtClean="0">
                          <a:solidFill>
                            <a:schemeClr val="tx1"/>
                          </a:solidFill>
                        </a:rPr>
                        <a:t> Meetings</a:t>
                      </a:r>
                      <a:endParaRPr lang="de-DE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296" rtl="0" eaLnBrk="1" latinLnBrk="0" hangingPunct="1">
                        <a:spcBef>
                          <a:spcPct val="20000"/>
                        </a:spcBef>
                        <a:buClr>
                          <a:srgbClr val="E61E32"/>
                        </a:buClr>
                        <a:buFont typeface="Wingdings" pitchFamily="2" charset="2"/>
                        <a:buNone/>
                      </a:pPr>
                      <a:r>
                        <a:rPr lang="de-DE" sz="1600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Product-Backlog</a:t>
                      </a:r>
                      <a:endParaRPr lang="de-DE" sz="16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Kommuniziert mit dem Kunden/Partner während des </a:t>
                      </a:r>
                      <a:r>
                        <a:rPr lang="de-DE" sz="1600" dirty="0" err="1" smtClean="0"/>
                        <a:t>projekts</a:t>
                      </a:r>
                      <a:r>
                        <a:rPr lang="de-DE" sz="1600" dirty="0" smtClean="0"/>
                        <a:t> in </a:t>
                      </a:r>
                      <a:r>
                        <a:rPr lang="de-DE" sz="1600" dirty="0" err="1" smtClean="0"/>
                        <a:t>Scope</a:t>
                      </a:r>
                      <a:r>
                        <a:rPr lang="de-DE" sz="1600" dirty="0" smtClean="0"/>
                        <a:t>-Meetings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Leitet Review-Meetings und „</a:t>
                      </a:r>
                      <a:r>
                        <a:rPr lang="de-DE" sz="1600" dirty="0" err="1" smtClean="0"/>
                        <a:t>Lessons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Learned</a:t>
                      </a:r>
                      <a:r>
                        <a:rPr lang="de-DE" sz="1600" dirty="0" smtClean="0"/>
                        <a:t>“ zur Qualitätssicherung</a:t>
                      </a:r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Sprint-</a:t>
                      </a:r>
                      <a:r>
                        <a:rPr lang="de-DE" sz="1600" dirty="0" err="1" smtClean="0"/>
                        <a:t>Backlog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 smtClean="0"/>
                        <a:t>Leitet Review-Meetings und „</a:t>
                      </a:r>
                      <a:r>
                        <a:rPr lang="de-DE" sz="1600" dirty="0" err="1" smtClean="0"/>
                        <a:t>Lessons</a:t>
                      </a:r>
                      <a:r>
                        <a:rPr lang="de-DE" sz="1600" dirty="0" smtClean="0"/>
                        <a:t> </a:t>
                      </a:r>
                      <a:r>
                        <a:rPr lang="de-DE" sz="1600" dirty="0" err="1" smtClean="0"/>
                        <a:t>Learned</a:t>
                      </a:r>
                      <a:r>
                        <a:rPr lang="de-DE" sz="1600" dirty="0" smtClean="0"/>
                        <a:t>“ zum Projektablauf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TL-Funktion widerspricht der Definition</a:t>
                      </a:r>
                      <a:r>
                        <a:rPr lang="de-DE" sz="1600" baseline="0" dirty="0" smtClean="0"/>
                        <a:t> des </a:t>
                      </a:r>
                      <a:r>
                        <a:rPr lang="de-DE" sz="1600" baseline="0" dirty="0" err="1" smtClean="0"/>
                        <a:t>Scrum</a:t>
                      </a:r>
                      <a:r>
                        <a:rPr lang="de-DE" sz="1600" baseline="0" dirty="0" smtClean="0"/>
                        <a:t>-Masters</a:t>
                      </a:r>
                      <a:endParaRPr lang="de-DE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600" dirty="0" smtClean="0"/>
                        <a:t>Da selbst im eigenen Versionserstellungsprojekt eingebunden -</a:t>
                      </a:r>
                      <a:r>
                        <a:rPr lang="de-DE" sz="1600" baseline="0" dirty="0" smtClean="0"/>
                        <a:t> Interessenskonflikte</a:t>
                      </a:r>
                      <a:endParaRPr lang="de-DE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7333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erade Verbindung mit Pfeil 16"/>
          <p:cNvCxnSpPr>
            <a:stCxn id="4" idx="2"/>
            <a:endCxn id="9" idx="1"/>
          </p:cNvCxnSpPr>
          <p:nvPr/>
        </p:nvCxnSpPr>
        <p:spPr>
          <a:xfrm>
            <a:off x="2175474" y="2264607"/>
            <a:ext cx="1244398" cy="1920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2.2. Projektvorgehen: Top-Down Sicht im Gesamtprojekt</a:t>
            </a:r>
            <a:endParaRPr lang="de-DE" dirty="0"/>
          </a:p>
        </p:txBody>
      </p:sp>
      <p:sp>
        <p:nvSpPr>
          <p:cNvPr id="4" name="Rechteck 4"/>
          <p:cNvSpPr>
            <a:spLocks noChangeArrowheads="1"/>
          </p:cNvSpPr>
          <p:nvPr/>
        </p:nvSpPr>
        <p:spPr bwMode="auto">
          <a:xfrm>
            <a:off x="1547664" y="1901314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Anforderungs-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err="1" smtClean="0">
                <a:solidFill>
                  <a:schemeClr val="tx1"/>
                </a:solidFill>
              </a:rPr>
              <a:t>definition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cxnSp>
        <p:nvCxnSpPr>
          <p:cNvPr id="18" name="Gerade Verbindung mit Pfeil 17"/>
          <p:cNvCxnSpPr>
            <a:stCxn id="9" idx="3"/>
            <a:endCxn id="13" idx="2"/>
          </p:cNvCxnSpPr>
          <p:nvPr/>
        </p:nvCxnSpPr>
        <p:spPr>
          <a:xfrm flipV="1">
            <a:off x="4675492" y="2264607"/>
            <a:ext cx="1460422" cy="192080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hteck 4"/>
          <p:cNvSpPr>
            <a:spLocks noChangeArrowheads="1"/>
          </p:cNvSpPr>
          <p:nvPr/>
        </p:nvSpPr>
        <p:spPr bwMode="auto">
          <a:xfrm>
            <a:off x="1763688" y="2425546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Funktionaler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Systementwurf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7" name="Rechteck 4"/>
          <p:cNvSpPr>
            <a:spLocks noChangeArrowheads="1"/>
          </p:cNvSpPr>
          <p:nvPr/>
        </p:nvSpPr>
        <p:spPr bwMode="auto">
          <a:xfrm>
            <a:off x="2051720" y="2959001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Technischer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Systementwurf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8" name="Rechteck 4"/>
          <p:cNvSpPr>
            <a:spLocks noChangeArrowheads="1"/>
          </p:cNvSpPr>
          <p:nvPr/>
        </p:nvSpPr>
        <p:spPr bwMode="auto">
          <a:xfrm>
            <a:off x="2339752" y="3514590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Komponenten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err="1" smtClean="0">
                <a:solidFill>
                  <a:schemeClr val="tx1"/>
                </a:solidFill>
              </a:rPr>
              <a:t>spefizikation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9" name="Rechteck 4"/>
          <p:cNvSpPr>
            <a:spLocks noChangeArrowheads="1"/>
          </p:cNvSpPr>
          <p:nvPr/>
        </p:nvSpPr>
        <p:spPr bwMode="auto">
          <a:xfrm>
            <a:off x="3419872" y="4003765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Programmierung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10" name="Rechteck 4"/>
          <p:cNvSpPr>
            <a:spLocks noChangeArrowheads="1"/>
          </p:cNvSpPr>
          <p:nvPr/>
        </p:nvSpPr>
        <p:spPr bwMode="auto">
          <a:xfrm>
            <a:off x="4540516" y="3514589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Komponententest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11" name="Rechteck 4"/>
          <p:cNvSpPr>
            <a:spLocks noChangeArrowheads="1"/>
          </p:cNvSpPr>
          <p:nvPr/>
        </p:nvSpPr>
        <p:spPr bwMode="auto">
          <a:xfrm>
            <a:off x="4932040" y="2959001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Integrationstest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12" name="Rechteck 4"/>
          <p:cNvSpPr>
            <a:spLocks noChangeArrowheads="1"/>
          </p:cNvSpPr>
          <p:nvPr/>
        </p:nvSpPr>
        <p:spPr bwMode="auto">
          <a:xfrm>
            <a:off x="5220072" y="2425546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Systemtest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sp>
        <p:nvSpPr>
          <p:cNvPr id="13" name="Rechteck 4"/>
          <p:cNvSpPr>
            <a:spLocks noChangeArrowheads="1"/>
          </p:cNvSpPr>
          <p:nvPr/>
        </p:nvSpPr>
        <p:spPr bwMode="auto">
          <a:xfrm>
            <a:off x="5508104" y="1901314"/>
            <a:ext cx="1255620" cy="36329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 algn="ctr">
            <a:solidFill>
              <a:schemeClr val="tx1"/>
            </a:solidFill>
            <a:round/>
            <a:headEnd/>
            <a:tailEnd type="triangle" w="med" len="med"/>
          </a:ln>
          <a:effectLst/>
          <a:extLst/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200" dirty="0" smtClean="0">
                <a:solidFill>
                  <a:schemeClr val="tx1"/>
                </a:solidFill>
              </a:rPr>
              <a:t>Abnahmetest</a:t>
            </a:r>
            <a:endParaRPr lang="de-DE" altLang="de-DE" sz="1200" dirty="0">
              <a:solidFill>
                <a:schemeClr val="tx1"/>
              </a:solidFill>
            </a:endParaRPr>
          </a:p>
        </p:txBody>
      </p:sp>
      <p:cxnSp>
        <p:nvCxnSpPr>
          <p:cNvPr id="21" name="Gerade Verbindung mit Pfeil 20"/>
          <p:cNvCxnSpPr>
            <a:stCxn id="10" idx="1"/>
            <a:endCxn id="8" idx="3"/>
          </p:cNvCxnSpPr>
          <p:nvPr/>
        </p:nvCxnSpPr>
        <p:spPr>
          <a:xfrm flipH="1">
            <a:off x="3595372" y="3696236"/>
            <a:ext cx="945144" cy="1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>
            <a:stCxn id="11" idx="1"/>
            <a:endCxn id="7" idx="3"/>
          </p:cNvCxnSpPr>
          <p:nvPr/>
        </p:nvCxnSpPr>
        <p:spPr>
          <a:xfrm flipH="1">
            <a:off x="3307340" y="3140648"/>
            <a:ext cx="162470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>
            <a:stCxn id="12" idx="1"/>
            <a:endCxn id="6" idx="3"/>
          </p:cNvCxnSpPr>
          <p:nvPr/>
        </p:nvCxnSpPr>
        <p:spPr>
          <a:xfrm flipH="1">
            <a:off x="3019308" y="2607193"/>
            <a:ext cx="220076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stCxn id="13" idx="1"/>
            <a:endCxn id="4" idx="3"/>
          </p:cNvCxnSpPr>
          <p:nvPr/>
        </p:nvCxnSpPr>
        <p:spPr>
          <a:xfrm flipH="1">
            <a:off x="2803284" y="2082961"/>
            <a:ext cx="270482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winkelte Verbindung 33"/>
          <p:cNvCxnSpPr>
            <a:stCxn id="9" idx="1"/>
            <a:endCxn id="8" idx="2"/>
          </p:cNvCxnSpPr>
          <p:nvPr/>
        </p:nvCxnSpPr>
        <p:spPr>
          <a:xfrm rot="10800000">
            <a:off x="2967562" y="3877884"/>
            <a:ext cx="452310" cy="307529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winkelte Verbindung 34"/>
          <p:cNvCxnSpPr>
            <a:stCxn id="8" idx="1"/>
          </p:cNvCxnSpPr>
          <p:nvPr/>
        </p:nvCxnSpPr>
        <p:spPr>
          <a:xfrm rot="10800000">
            <a:off x="2123728" y="3322295"/>
            <a:ext cx="216024" cy="373943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winkelte Verbindung 37"/>
          <p:cNvCxnSpPr>
            <a:stCxn id="7" idx="1"/>
          </p:cNvCxnSpPr>
          <p:nvPr/>
        </p:nvCxnSpPr>
        <p:spPr>
          <a:xfrm rot="10800000">
            <a:off x="1921332" y="2788840"/>
            <a:ext cx="130389" cy="351809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winkelte Verbindung 42"/>
          <p:cNvCxnSpPr>
            <a:stCxn id="6" idx="1"/>
          </p:cNvCxnSpPr>
          <p:nvPr/>
        </p:nvCxnSpPr>
        <p:spPr>
          <a:xfrm rot="10800000">
            <a:off x="1596046" y="2255385"/>
            <a:ext cx="167642" cy="351809"/>
          </a:xfrm>
          <a:prstGeom prst="bentConnector2">
            <a:avLst/>
          </a:prstGeom>
          <a:ln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hteck 47"/>
          <p:cNvSpPr/>
          <p:nvPr/>
        </p:nvSpPr>
        <p:spPr>
          <a:xfrm>
            <a:off x="5292080" y="3862209"/>
            <a:ext cx="2382383" cy="6001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de-DE" sz="1100" b="1" dirty="0"/>
              <a:t>Agiles </a:t>
            </a:r>
            <a:r>
              <a:rPr lang="de-DE" sz="1100" b="1" dirty="0" smtClean="0"/>
              <a:t>Teilprojekt</a:t>
            </a:r>
          </a:p>
          <a:p>
            <a:pPr algn="ctr"/>
            <a:r>
              <a:rPr lang="de-DE" sz="1100" b="1" dirty="0" smtClean="0"/>
              <a:t>Versionserstellung</a:t>
            </a:r>
          </a:p>
          <a:p>
            <a:pPr algn="ctr"/>
            <a:r>
              <a:rPr lang="de-DE" sz="1100" b="1" dirty="0" smtClean="0"/>
              <a:t>Integration + Test + Auslieferung</a:t>
            </a:r>
            <a:endParaRPr lang="de-DE" sz="1100" b="1" dirty="0"/>
          </a:p>
        </p:txBody>
      </p:sp>
      <p:sp>
        <p:nvSpPr>
          <p:cNvPr id="49" name="Gebogener Pfeil 48"/>
          <p:cNvSpPr/>
          <p:nvPr/>
        </p:nvSpPr>
        <p:spPr>
          <a:xfrm rot="6637388" flipH="1">
            <a:off x="5361238" y="2202120"/>
            <a:ext cx="2016224" cy="1697159"/>
          </a:xfrm>
          <a:prstGeom prst="circularArrow">
            <a:avLst>
              <a:gd name="adj1" fmla="val 7968"/>
              <a:gd name="adj2" fmla="val 1472321"/>
              <a:gd name="adj3" fmla="val 20077320"/>
              <a:gd name="adj4" fmla="val 10800000"/>
              <a:gd name="adj5" fmla="val 17045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tx1"/>
              </a:solidFill>
            </a:endParaRPr>
          </a:p>
        </p:txBody>
      </p:sp>
      <p:sp>
        <p:nvSpPr>
          <p:cNvPr id="50" name="Gebogener Pfeil 49"/>
          <p:cNvSpPr/>
          <p:nvPr/>
        </p:nvSpPr>
        <p:spPr>
          <a:xfrm rot="4753313" flipH="1">
            <a:off x="6794427" y="2892261"/>
            <a:ext cx="438822" cy="636375"/>
          </a:xfrm>
          <a:prstGeom prst="circularArrow">
            <a:avLst>
              <a:gd name="adj1" fmla="val 7968"/>
              <a:gd name="adj2" fmla="val 1142319"/>
              <a:gd name="adj3" fmla="val 20077320"/>
              <a:gd name="adj4" fmla="val 10800000"/>
              <a:gd name="adj5" fmla="val 12500"/>
            </a:avLst>
          </a:prstGeom>
          <a:solidFill>
            <a:schemeClr val="bg1">
              <a:lumMod val="85000"/>
            </a:schemeClr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100">
              <a:solidFill>
                <a:schemeClr val="tx1"/>
              </a:solidFill>
            </a:endParaRPr>
          </a:p>
        </p:txBody>
      </p:sp>
      <p:sp>
        <p:nvSpPr>
          <p:cNvPr id="51" name="Textfeld 50"/>
          <p:cNvSpPr txBox="1"/>
          <p:nvPr/>
        </p:nvSpPr>
        <p:spPr>
          <a:xfrm>
            <a:off x="3203848" y="1268760"/>
            <a:ext cx="20162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Gesamtprojekt: POS-Software</a:t>
            </a:r>
          </a:p>
        </p:txBody>
      </p:sp>
      <p:sp>
        <p:nvSpPr>
          <p:cNvPr id="26" name="Rechteck 25"/>
          <p:cNvSpPr/>
          <p:nvPr/>
        </p:nvSpPr>
        <p:spPr>
          <a:xfrm>
            <a:off x="600227" y="4967368"/>
            <a:ext cx="583371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Gesamtprojekt – klassisch nach V-Modell organisiert</a:t>
            </a:r>
            <a:endParaRPr lang="de-DE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Versionserstellung als </a:t>
            </a: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agiles Teilprojekt</a:t>
            </a:r>
          </a:p>
          <a:p>
            <a:pPr>
              <a:buClr>
                <a:srgbClr val="FF0000"/>
              </a:buClr>
            </a:pPr>
            <a:endParaRPr lang="de-DE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055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Gliederung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1. Einleitung</a:t>
            </a:r>
          </a:p>
          <a:p>
            <a:pPr lvl="1"/>
            <a:r>
              <a:rPr lang="de-DE" dirty="0" smtClean="0"/>
              <a:t>1.1 Allgemeines</a:t>
            </a:r>
          </a:p>
          <a:p>
            <a:pPr lvl="1"/>
            <a:r>
              <a:rPr lang="de-DE" dirty="0" smtClean="0"/>
              <a:t>1.2 Einordnung der Versionserstellung</a:t>
            </a:r>
          </a:p>
          <a:p>
            <a:pPr lvl="1"/>
            <a:r>
              <a:rPr lang="de-DE" dirty="0" smtClean="0"/>
              <a:t>1.3 Forschungslücke</a:t>
            </a:r>
          </a:p>
          <a:p>
            <a:pPr lvl="1"/>
            <a:r>
              <a:rPr lang="de-DE" dirty="0" smtClean="0"/>
              <a:t>1.4 Literaturanalyse</a:t>
            </a:r>
          </a:p>
          <a:p>
            <a:r>
              <a:rPr lang="de-DE" dirty="0"/>
              <a:t>2. Hybrides Projektmanagement in </a:t>
            </a:r>
            <a:r>
              <a:rPr lang="de-DE" dirty="0" err="1"/>
              <a:t>managed</a:t>
            </a:r>
            <a:r>
              <a:rPr lang="de-DE" dirty="0"/>
              <a:t> </a:t>
            </a:r>
            <a:r>
              <a:rPr lang="de-DE" dirty="0" smtClean="0"/>
              <a:t>Software </a:t>
            </a:r>
            <a:r>
              <a:rPr lang="de-DE" dirty="0" err="1" smtClean="0"/>
              <a:t>Testing</a:t>
            </a:r>
            <a:r>
              <a:rPr lang="de-DE" dirty="0" smtClean="0"/>
              <a:t> Services</a:t>
            </a:r>
            <a:endParaRPr lang="de-DE" dirty="0"/>
          </a:p>
          <a:p>
            <a:pPr lvl="1"/>
            <a:r>
              <a:rPr lang="de-DE" sz="2300" dirty="0"/>
              <a:t>2.1 </a:t>
            </a:r>
            <a:r>
              <a:rPr lang="de-DE" sz="2300" dirty="0" smtClean="0"/>
              <a:t>Vorgehen in der Versionserstellung</a:t>
            </a:r>
          </a:p>
          <a:p>
            <a:pPr lvl="1"/>
            <a:r>
              <a:rPr lang="de-DE" sz="2300" dirty="0" smtClean="0"/>
              <a:t>2.2 Anwendung der Literaturergebnisse</a:t>
            </a:r>
            <a:endParaRPr lang="de-DE" sz="2300" dirty="0"/>
          </a:p>
          <a:p>
            <a:r>
              <a:rPr lang="de-DE" dirty="0" smtClean="0"/>
              <a:t>3. Ergebnisse</a:t>
            </a:r>
          </a:p>
          <a:p>
            <a:r>
              <a:rPr lang="de-DE" dirty="0" smtClean="0"/>
              <a:t>4. Ausblick und mögliche Forschungsrichtungen</a:t>
            </a:r>
          </a:p>
          <a:p>
            <a:endParaRPr lang="de-DE" dirty="0" smtClean="0"/>
          </a:p>
          <a:p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366131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2.2. Projektvorgehen: Top-Down Sicht im Gesamtprojekt</a:t>
            </a:r>
            <a:endParaRPr lang="de-DE" dirty="0"/>
          </a:p>
        </p:txBody>
      </p:sp>
      <p:sp>
        <p:nvSpPr>
          <p:cNvPr id="26" name="Rechteck 25"/>
          <p:cNvSpPr/>
          <p:nvPr/>
        </p:nvSpPr>
        <p:spPr>
          <a:xfrm>
            <a:off x="812903" y="1337216"/>
            <a:ext cx="80865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Agiles </a:t>
            </a:r>
            <a:r>
              <a:rPr lang="de-DE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Teilprojekt innerhalb eines </a:t>
            </a: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vorwiegend </a:t>
            </a:r>
            <a:r>
              <a:rPr lang="de-DE" b="1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statischen </a:t>
            </a:r>
            <a:r>
              <a:rPr lang="de-DE" b="1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Gesamtprojekts</a:t>
            </a:r>
          </a:p>
        </p:txBody>
      </p:sp>
      <p:sp>
        <p:nvSpPr>
          <p:cNvPr id="29" name="Pfeil nach unten 28"/>
          <p:cNvSpPr/>
          <p:nvPr/>
        </p:nvSpPr>
        <p:spPr>
          <a:xfrm>
            <a:off x="3635896" y="1967339"/>
            <a:ext cx="1872208" cy="576064"/>
          </a:xfrm>
          <a:prstGeom prst="downArrow">
            <a:avLst/>
          </a:prstGeom>
          <a:solidFill>
            <a:srgbClr val="E61E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31" name="Textfeld 30"/>
          <p:cNvSpPr txBox="1"/>
          <p:nvPr/>
        </p:nvSpPr>
        <p:spPr>
          <a:xfrm>
            <a:off x="2728159" y="2584961"/>
            <a:ext cx="36876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4D4D4D"/>
                </a:solidFill>
              </a:rPr>
              <a:t>Hybrides Projektmanagement</a:t>
            </a:r>
          </a:p>
        </p:txBody>
      </p:sp>
      <p:sp>
        <p:nvSpPr>
          <p:cNvPr id="32" name="Rechteck 31"/>
          <p:cNvSpPr/>
          <p:nvPr/>
        </p:nvSpPr>
        <p:spPr>
          <a:xfrm>
            <a:off x="812903" y="3938056"/>
            <a:ext cx="77195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Hybrides Vorgehen </a:t>
            </a: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aufgrund der Zusammenarbeit mit einem  Großkonzern</a:t>
            </a: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Klassische </a:t>
            </a:r>
            <a:r>
              <a:rPr lang="de-DE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Vorgehensmethoden </a:t>
            </a: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reichen nicht aus - Einsatz </a:t>
            </a:r>
            <a:r>
              <a:rPr lang="de-DE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agiler Tools und des iterativen Vorgehens </a:t>
            </a: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in Netzwerken notwendig   </a:t>
            </a:r>
            <a:endParaRPr lang="de-DE" dirty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endParaRPr lang="de-DE" dirty="0" smtClean="0">
              <a:solidFill>
                <a:srgbClr val="4D4D4D"/>
              </a:solidFill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de-DE" dirty="0" err="1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Großkonzernrichtlinen</a:t>
            </a:r>
            <a:r>
              <a:rPr lang="de-DE" dirty="0" smtClean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de-DE" dirty="0">
                <a:solidFill>
                  <a:srgbClr val="4D4D4D"/>
                </a:solidFill>
                <a:latin typeface="Arial" pitchFamily="34" charset="0"/>
                <a:cs typeface="Arial" pitchFamily="34" charset="0"/>
              </a:rPr>
              <a:t>und gewachsene Organisationsstrukturen des Kunden bremsen die Agilität aus</a:t>
            </a:r>
          </a:p>
        </p:txBody>
      </p:sp>
      <p:sp>
        <p:nvSpPr>
          <p:cNvPr id="7" name="Rechteck 6"/>
          <p:cNvSpPr/>
          <p:nvPr/>
        </p:nvSpPr>
        <p:spPr>
          <a:xfrm>
            <a:off x="6962501" y="4287257"/>
            <a:ext cx="174919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4D4D4D"/>
                </a:solidFill>
              </a:rPr>
              <a:t>(</a:t>
            </a:r>
            <a:r>
              <a:rPr lang="en-US" sz="900" i="1" dirty="0" err="1" smtClean="0">
                <a:solidFill>
                  <a:srgbClr val="4D4D4D"/>
                </a:solidFill>
              </a:rPr>
              <a:t>Martakis</a:t>
            </a:r>
            <a:r>
              <a:rPr lang="en-US" sz="900" i="1" dirty="0" smtClean="0">
                <a:solidFill>
                  <a:srgbClr val="4D4D4D"/>
                </a:solidFill>
              </a:rPr>
              <a:t> </a:t>
            </a:r>
            <a:r>
              <a:rPr lang="en-US" sz="900" i="1" dirty="0">
                <a:solidFill>
                  <a:srgbClr val="4D4D4D"/>
                </a:solidFill>
              </a:rPr>
              <a:t>A., </a:t>
            </a:r>
            <a:r>
              <a:rPr lang="en-US" sz="900" i="1" dirty="0" err="1">
                <a:solidFill>
                  <a:srgbClr val="4D4D4D"/>
                </a:solidFill>
              </a:rPr>
              <a:t>Daneva</a:t>
            </a:r>
            <a:r>
              <a:rPr lang="en-US" sz="900" i="1" dirty="0">
                <a:solidFill>
                  <a:srgbClr val="4D4D4D"/>
                </a:solidFill>
              </a:rPr>
              <a:t> </a:t>
            </a:r>
            <a:r>
              <a:rPr lang="en-US" sz="900" i="1" dirty="0" smtClean="0">
                <a:solidFill>
                  <a:srgbClr val="4D4D4D"/>
                </a:solidFill>
              </a:rPr>
              <a:t>M. 2013)</a:t>
            </a:r>
            <a:endParaRPr lang="de-DE" sz="900" i="1" dirty="0">
              <a:solidFill>
                <a:srgbClr val="4D4D4D"/>
              </a:solidFill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4638849" y="4287934"/>
            <a:ext cx="2274982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00" i="1" dirty="0" smtClean="0">
                <a:solidFill>
                  <a:srgbClr val="4D4D4D"/>
                </a:solidFill>
              </a:rPr>
              <a:t>(van </a:t>
            </a:r>
            <a:r>
              <a:rPr lang="en-US" sz="900" i="1" dirty="0" err="1">
                <a:solidFill>
                  <a:srgbClr val="4D4D4D"/>
                </a:solidFill>
              </a:rPr>
              <a:t>Waardenburg</a:t>
            </a:r>
            <a:r>
              <a:rPr lang="en-US" sz="900" i="1" dirty="0">
                <a:solidFill>
                  <a:srgbClr val="4D4D4D"/>
                </a:solidFill>
              </a:rPr>
              <a:t> G., van Vliet </a:t>
            </a:r>
            <a:r>
              <a:rPr lang="en-US" sz="900" i="1" dirty="0" smtClean="0">
                <a:solidFill>
                  <a:srgbClr val="4D4D4D"/>
                </a:solidFill>
              </a:rPr>
              <a:t>H. 2013)</a:t>
            </a:r>
            <a:endParaRPr lang="de-DE" sz="900" i="1" dirty="0">
              <a:solidFill>
                <a:srgbClr val="4D4D4D"/>
              </a:solidFill>
            </a:endParaRPr>
          </a:p>
        </p:txBody>
      </p:sp>
      <p:sp>
        <p:nvSpPr>
          <p:cNvPr id="9" name="Rechteck 8"/>
          <p:cNvSpPr/>
          <p:nvPr/>
        </p:nvSpPr>
        <p:spPr>
          <a:xfrm>
            <a:off x="6220096" y="5373216"/>
            <a:ext cx="2544286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 smtClean="0">
                <a:solidFill>
                  <a:srgbClr val="4D4D4D"/>
                </a:solidFill>
              </a:rPr>
              <a:t>(</a:t>
            </a:r>
            <a:r>
              <a:rPr lang="de-DE" sz="900" i="1" dirty="0" err="1" smtClean="0">
                <a:solidFill>
                  <a:srgbClr val="4D4D4D"/>
                </a:solidFill>
              </a:rPr>
              <a:t>Domann</a:t>
            </a:r>
            <a:r>
              <a:rPr lang="de-DE" sz="900" i="1" dirty="0" smtClean="0">
                <a:solidFill>
                  <a:srgbClr val="4D4D4D"/>
                </a:solidFill>
              </a:rPr>
              <a:t> </a:t>
            </a:r>
            <a:r>
              <a:rPr lang="de-DE" sz="900" i="1" dirty="0">
                <a:solidFill>
                  <a:srgbClr val="4D4D4D"/>
                </a:solidFill>
              </a:rPr>
              <a:t>J., Hartmann S., Burkhardt </a:t>
            </a:r>
            <a:r>
              <a:rPr lang="de-DE" sz="900" i="1" dirty="0" smtClean="0">
                <a:solidFill>
                  <a:srgbClr val="4D4D4D"/>
                </a:solidFill>
              </a:rPr>
              <a:t>M. 2014)</a:t>
            </a:r>
            <a:endParaRPr lang="de-DE" sz="900" i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1168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3. Ergebnisse</a:t>
            </a:r>
            <a:endParaRPr lang="de-DE" dirty="0"/>
          </a:p>
        </p:txBody>
      </p:sp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890434"/>
              </p:ext>
            </p:extLst>
          </p:nvPr>
        </p:nvGraphicFramePr>
        <p:xfrm>
          <a:off x="323528" y="1340768"/>
          <a:ext cx="8229600" cy="294132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Unternehmensübergreifende Projekte</a:t>
                      </a:r>
                      <a:endParaRPr lang="de-DE" dirty="0"/>
                    </a:p>
                  </a:txBody>
                  <a:tcPr>
                    <a:solidFill>
                      <a:srgbClr val="E61E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agile Methoden </a:t>
                      </a:r>
                      <a:endParaRPr lang="de-DE" dirty="0"/>
                    </a:p>
                  </a:txBody>
                  <a:tcPr>
                    <a:solidFill>
                      <a:srgbClr val="E61E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agile Methoden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296" rtl="0" eaLnBrk="1" latinLnBrk="0" hangingPunct="1">
                        <a:spcBef>
                          <a:spcPct val="20000"/>
                        </a:spcBef>
                        <a:buClr>
                          <a:srgbClr val="E61E32"/>
                        </a:buClr>
                        <a:buFont typeface="Wingdings" pitchFamily="2" charset="2"/>
                        <a:buNone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gewachsenen Organisationsstrukturen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296" rtl="0" eaLnBrk="1" latinLnBrk="0" hangingPunct="1">
                        <a:spcBef>
                          <a:spcPct val="20000"/>
                        </a:spcBef>
                        <a:buClr>
                          <a:srgbClr val="E61E32"/>
                        </a:buClr>
                        <a:buFont typeface="Wingdings" pitchFamily="2" charset="2"/>
                        <a:buNone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traditionelle Compliance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296" rtl="0" eaLnBrk="1" latinLnBrk="0" hangingPunct="1">
                        <a:spcBef>
                          <a:spcPct val="20000"/>
                        </a:spcBef>
                        <a:buClr>
                          <a:srgbClr val="E61E32"/>
                        </a:buClr>
                        <a:buFont typeface="Wingdings" pitchFamily="2" charset="2"/>
                        <a:buNone/>
                      </a:pPr>
                      <a:r>
                        <a:rPr lang="de-DE" sz="18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bestehende vertragliche Beziehungen </a:t>
                      </a:r>
                      <a:endParaRPr lang="de-DE" sz="1800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Traditionelle Methoden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Risikosteuerung</a:t>
                      </a:r>
                    </a:p>
                    <a:p>
                      <a:r>
                        <a:rPr lang="de-DE" dirty="0" smtClean="0"/>
                        <a:t>Unterschiedliche Branchen, Größe, Unternehmenskulturen</a:t>
                      </a:r>
                    </a:p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Gleichschenkliges Dreieck 7"/>
          <p:cNvSpPr/>
          <p:nvPr/>
        </p:nvSpPr>
        <p:spPr>
          <a:xfrm>
            <a:off x="4139952" y="1970440"/>
            <a:ext cx="327387" cy="337781"/>
          </a:xfrm>
          <a:prstGeom prst="triangle">
            <a:avLst/>
          </a:prstGeom>
          <a:solidFill>
            <a:srgbClr val="E61E32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/>
              <a:t>!</a:t>
            </a:r>
          </a:p>
          <a:p>
            <a:pPr algn="ctr"/>
            <a:endParaRPr lang="de-DE" sz="1050" b="1" dirty="0"/>
          </a:p>
        </p:txBody>
      </p:sp>
      <p:sp>
        <p:nvSpPr>
          <p:cNvPr id="9" name="Gleichschenkliges Dreieck 8"/>
          <p:cNvSpPr/>
          <p:nvPr/>
        </p:nvSpPr>
        <p:spPr>
          <a:xfrm>
            <a:off x="4139952" y="2708920"/>
            <a:ext cx="327387" cy="337781"/>
          </a:xfrm>
          <a:prstGeom prst="triangle">
            <a:avLst/>
          </a:prstGeom>
          <a:solidFill>
            <a:srgbClr val="E61E32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/>
              <a:t>!</a:t>
            </a:r>
          </a:p>
          <a:p>
            <a:pPr algn="ctr"/>
            <a:endParaRPr lang="de-DE" sz="1050" b="1" dirty="0"/>
          </a:p>
        </p:txBody>
      </p:sp>
      <p:sp>
        <p:nvSpPr>
          <p:cNvPr id="10" name="Gleichschenkliges Dreieck 9"/>
          <p:cNvSpPr/>
          <p:nvPr/>
        </p:nvSpPr>
        <p:spPr>
          <a:xfrm>
            <a:off x="4139952" y="2348880"/>
            <a:ext cx="327387" cy="337781"/>
          </a:xfrm>
          <a:prstGeom prst="triangle">
            <a:avLst/>
          </a:prstGeom>
          <a:solidFill>
            <a:srgbClr val="E61E32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050" b="1" dirty="0" smtClean="0"/>
              <a:t>!</a:t>
            </a:r>
          </a:p>
          <a:p>
            <a:pPr algn="ctr"/>
            <a:endParaRPr lang="de-DE" sz="1050" b="1" dirty="0"/>
          </a:p>
        </p:txBody>
      </p:sp>
      <p:pic>
        <p:nvPicPr>
          <p:cNvPr id="1026" name="Picture 2" descr="https://cdn0.iconfinder.com/data/icons/huge-business-icons/512/Ring_buo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3140968"/>
            <a:ext cx="312116" cy="3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dn0.iconfinder.com/data/icons/huge-business-icons/512/Ring_buoy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47587" y="3544720"/>
            <a:ext cx="312116" cy="31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Pfeil nach unten 12"/>
          <p:cNvSpPr/>
          <p:nvPr/>
        </p:nvSpPr>
        <p:spPr>
          <a:xfrm>
            <a:off x="3515964" y="4653136"/>
            <a:ext cx="1872208" cy="576064"/>
          </a:xfrm>
          <a:prstGeom prst="downArrow">
            <a:avLst/>
          </a:prstGeom>
          <a:solidFill>
            <a:srgbClr val="E61E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14" name="Textfeld 13"/>
          <p:cNvSpPr txBox="1"/>
          <p:nvPr/>
        </p:nvSpPr>
        <p:spPr>
          <a:xfrm>
            <a:off x="2728159" y="5373216"/>
            <a:ext cx="36876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4D4D4D"/>
                </a:solidFill>
              </a:rPr>
              <a:t>Hybrides Projektmanagement </a:t>
            </a:r>
          </a:p>
        </p:txBody>
      </p:sp>
    </p:spTree>
    <p:extLst>
      <p:ext uri="{BB962C8B-B14F-4D97-AF65-F5344CB8AC3E}">
        <p14:creationId xmlns:p14="http://schemas.microsoft.com/office/powerpoint/2010/main" val="24220185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Ergebnisse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de-DE" dirty="0" smtClean="0"/>
              <a:t>Unterschiedliche Einordnung des hybriden Projektmanagements – ob als vorübergehendes Stadium oder als Soll-Ziel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Unternehmensbeziehungen im Wertschöpfungsnetzwerk können die Vorgehensmodelle beeinflussen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Vorgehensgeschwindigkeit des Kunden kann das Vorgehensmodell beeinflussen</a:t>
            </a:r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Teilprojekte können aufgrund der Kommunikation mit </a:t>
            </a:r>
            <a:r>
              <a:rPr lang="de-DE" dirty="0" err="1" smtClean="0"/>
              <a:t>Stakeholdern</a:t>
            </a:r>
            <a:r>
              <a:rPr lang="de-DE" dirty="0" smtClean="0"/>
              <a:t> (OEM-Kunde und </a:t>
            </a:r>
            <a:r>
              <a:rPr lang="de-DE" dirty="0" err="1" smtClean="0"/>
              <a:t>Softwaredeveloper</a:t>
            </a:r>
            <a:r>
              <a:rPr lang="de-DE" dirty="0" smtClean="0"/>
              <a:t>) durch agiles Vorgehen besser gesteuert werden</a:t>
            </a:r>
          </a:p>
          <a:p>
            <a:pPr algn="just"/>
            <a:endParaRPr lang="de-DE" dirty="0"/>
          </a:p>
          <a:p>
            <a:pPr algn="just"/>
            <a:r>
              <a:rPr lang="de-DE" dirty="0" smtClean="0"/>
              <a:t>Bessere Skalierbarkeit, Risikosteuerung und Kombination aus Werkzeugen und Kommunikation bei einem sequentiellen Gesamtprojekten mit agilen Teilprojekten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45170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4. </a:t>
            </a:r>
            <a:r>
              <a:rPr lang="de-DE" dirty="0"/>
              <a:t>Ausblick und mögliche Forschungsrichtungen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de-DE" dirty="0" smtClean="0"/>
              <a:t>Systematische Einordnung des hybriden Projektmanagements – ob als Soll-Ziel oder als vorübergehende Phase zu betrachten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Empirische Forschung zum Ausgangspunkt der agilen Dynamik im Projekt bei unternehmensübergreifenden Projekten – Wer ist der Treiber?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Abhängigkeit zwischen Rolle im Wertschöpfungsnetzwerk und dem Projektvorgehen - Wer gibt das Vorgehensmodell vor?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Forschung zu neuen unternehmensübergreifenden Tools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Zusammenhänge zwischen Projektgröße und der Skalierbarkeit der agilen Methoden (Bsp. </a:t>
            </a:r>
            <a:r>
              <a:rPr lang="de-DE" dirty="0" err="1" smtClean="0"/>
              <a:t>Scrum</a:t>
            </a:r>
            <a:r>
              <a:rPr lang="de-DE" dirty="0" smtClean="0"/>
              <a:t>)</a:t>
            </a:r>
          </a:p>
          <a:p>
            <a:pPr algn="just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71675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VIELEN DANK 	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FÜR IHRE AUFMERKSAMKEIT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85165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1.1 </a:t>
            </a:r>
            <a:r>
              <a:rPr lang="de-DE" dirty="0" smtClean="0"/>
              <a:t>Einleitung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de-DE" b="1" dirty="0" smtClean="0"/>
              <a:t>Allgemeines</a:t>
            </a:r>
          </a:p>
          <a:p>
            <a:pPr algn="just"/>
            <a:r>
              <a:rPr lang="de-DE" dirty="0" smtClean="0"/>
              <a:t>Für Probleme in Projekten entstanden sequentielle klassische Modelle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Um bekannte Probleme klassischer Modelle zu lösen entstanden agile Methoden (z. B. </a:t>
            </a:r>
            <a:r>
              <a:rPr lang="de-DE" dirty="0" err="1" smtClean="0"/>
              <a:t>Scrum</a:t>
            </a:r>
            <a:r>
              <a:rPr lang="de-DE" dirty="0" smtClean="0"/>
              <a:t>, XP)</a:t>
            </a:r>
          </a:p>
          <a:p>
            <a:pPr marL="0" indent="0" algn="just">
              <a:buNone/>
            </a:pPr>
            <a:endParaRPr lang="de-DE" dirty="0" smtClean="0"/>
          </a:p>
          <a:p>
            <a:pPr marL="0" indent="0" algn="just">
              <a:buNone/>
            </a:pPr>
            <a:r>
              <a:rPr lang="de-DE" b="1" dirty="0" smtClean="0"/>
              <a:t>Fragestellungen</a:t>
            </a:r>
          </a:p>
          <a:p>
            <a:pPr algn="just"/>
            <a:r>
              <a:rPr lang="de-DE" dirty="0" smtClean="0"/>
              <a:t>In der Praxis werden sequentielle Modelle wie das V-Modell nach wie vor eingesetzt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Konflikte zwischen strenger Befolgung aller </a:t>
            </a:r>
            <a:r>
              <a:rPr lang="de-DE" dirty="0" err="1" smtClean="0"/>
              <a:t>Scrum</a:t>
            </a:r>
            <a:r>
              <a:rPr lang="de-DE" dirty="0" smtClean="0"/>
              <a:t>-Regeln nach </a:t>
            </a:r>
            <a:r>
              <a:rPr lang="de-DE" dirty="0" err="1" smtClean="0"/>
              <a:t>Schwaber</a:t>
            </a:r>
            <a:r>
              <a:rPr lang="de-DE" dirty="0" smtClean="0"/>
              <a:t> und Unternehmenskultur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Findet eine strikte Trennung überhaupt statt?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Ist eine Vermischung beider Vorgehensweisen gewollt?</a:t>
            </a:r>
            <a:endParaRPr lang="de-DE" dirty="0"/>
          </a:p>
        </p:txBody>
      </p:sp>
      <p:sp>
        <p:nvSpPr>
          <p:cNvPr id="4" name="Rechteck 5"/>
          <p:cNvSpPr>
            <a:spLocks noChangeArrowheads="1"/>
          </p:cNvSpPr>
          <p:nvPr/>
        </p:nvSpPr>
        <p:spPr bwMode="auto">
          <a:xfrm>
            <a:off x="7121153" y="4509120"/>
            <a:ext cx="152643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de-DE" sz="1000" i="1" dirty="0" smtClean="0">
                <a:solidFill>
                  <a:schemeClr val="tx1"/>
                </a:solidFill>
              </a:rPr>
              <a:t>(</a:t>
            </a:r>
            <a:r>
              <a:rPr lang="en-US" altLang="de-DE" sz="1000" i="1" dirty="0" err="1" smtClean="0">
                <a:solidFill>
                  <a:schemeClr val="tx1"/>
                </a:solidFill>
              </a:rPr>
              <a:t>Schwaber</a:t>
            </a:r>
            <a:r>
              <a:rPr lang="en-US" altLang="de-DE" sz="1000" i="1" dirty="0" smtClean="0">
                <a:solidFill>
                  <a:schemeClr val="tx1"/>
                </a:solidFill>
              </a:rPr>
              <a:t> K. 2004.)</a:t>
            </a:r>
            <a:endParaRPr lang="en-US" altLang="de-DE" sz="1000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84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1.1 Rahmenbedingungen der Untersuchung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de-DE" dirty="0" smtClean="0"/>
              <a:t>Umfeld der </a:t>
            </a:r>
            <a:r>
              <a:rPr lang="de-DE" dirty="0" err="1" smtClean="0"/>
              <a:t>Managed</a:t>
            </a:r>
            <a:r>
              <a:rPr lang="de-DE" dirty="0" smtClean="0"/>
              <a:t> Software </a:t>
            </a:r>
            <a:r>
              <a:rPr lang="de-DE" dirty="0" err="1" smtClean="0"/>
              <a:t>Testing</a:t>
            </a:r>
            <a:r>
              <a:rPr lang="de-DE" dirty="0" smtClean="0"/>
              <a:t> Services – „Softwaretest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smtClean="0"/>
              <a:t>Service“ in einem Wertschöpfungsnetzwerk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Projektgegenstand ist der Test einer kaufmännischen Point-</a:t>
            </a:r>
            <a:r>
              <a:rPr lang="de-DE" dirty="0" err="1" smtClean="0"/>
              <a:t>of</a:t>
            </a:r>
            <a:r>
              <a:rPr lang="de-DE" dirty="0" smtClean="0"/>
              <a:t>-</a:t>
            </a:r>
            <a:r>
              <a:rPr lang="de-DE" dirty="0" err="1" smtClean="0"/>
              <a:t>Sale</a:t>
            </a:r>
            <a:r>
              <a:rPr lang="de-DE" dirty="0" smtClean="0"/>
              <a:t> Software für einen Premium-Automobilhersteller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Besonderheit der Software liegt in der Produktdatensensibilität</a:t>
            </a:r>
          </a:p>
          <a:p>
            <a:pPr algn="just"/>
            <a:endParaRPr lang="de-DE" dirty="0" smtClean="0"/>
          </a:p>
          <a:p>
            <a:pPr algn="just"/>
            <a:r>
              <a:rPr lang="de-DE" dirty="0" smtClean="0"/>
              <a:t>Regelmäßige Updates bzgl. Produktdaten, Funktionen, </a:t>
            </a:r>
            <a:r>
              <a:rPr lang="de-DE" dirty="0" err="1" smtClean="0"/>
              <a:t>Bugfixes</a:t>
            </a:r>
            <a:r>
              <a:rPr lang="de-DE" dirty="0" smtClean="0"/>
              <a:t>, Übersetzungen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5586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72" t="8246" r="41616" b="22739"/>
          <a:stretch/>
        </p:blipFill>
        <p:spPr>
          <a:xfrm flipH="1">
            <a:off x="539551" y="767526"/>
            <a:ext cx="7704856" cy="532577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1.1 </a:t>
            </a:r>
            <a:r>
              <a:rPr lang="de-DE" dirty="0" err="1" smtClean="0"/>
              <a:t>abilex</a:t>
            </a:r>
            <a:r>
              <a:rPr lang="de-DE" dirty="0" smtClean="0"/>
              <a:t> stellt sich vor – Software Test </a:t>
            </a:r>
            <a:r>
              <a:rPr lang="de-DE" dirty="0" err="1" smtClean="0"/>
              <a:t>as</a:t>
            </a:r>
            <a:r>
              <a:rPr lang="de-DE" dirty="0" smtClean="0"/>
              <a:t> a Service</a:t>
            </a:r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345" y="1147215"/>
            <a:ext cx="1661901" cy="1661901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745" y="4431628"/>
            <a:ext cx="1661668" cy="1661668"/>
          </a:xfrm>
          <a:prstGeom prst="rect">
            <a:avLst/>
          </a:prstGeom>
        </p:spPr>
      </p:pic>
      <p:sp>
        <p:nvSpPr>
          <p:cNvPr id="7" name="Rechteck 6"/>
          <p:cNvSpPr/>
          <p:nvPr/>
        </p:nvSpPr>
        <p:spPr>
          <a:xfrm>
            <a:off x="3309362" y="1147215"/>
            <a:ext cx="1661668" cy="16619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UNABHÄNGIG</a:t>
            </a:r>
          </a:p>
          <a:p>
            <a:pPr algn="ctr"/>
            <a:r>
              <a:rPr lang="de-DE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SPEZIALISIERT</a:t>
            </a:r>
          </a:p>
          <a:p>
            <a:pPr algn="ctr"/>
            <a:r>
              <a:rPr lang="de-DE" sz="1400" b="1" dirty="0">
                <a:solidFill>
                  <a:prstClr val="white"/>
                </a:solidFill>
                <a:latin typeface="Calibri" panose="020F0502020204030204" pitchFamily="34" charset="0"/>
              </a:rPr>
              <a:t>FLEXIBEL </a:t>
            </a:r>
          </a:p>
        </p:txBody>
      </p:sp>
      <p:grpSp>
        <p:nvGrpSpPr>
          <p:cNvPr id="8" name="Gruppieren 7"/>
          <p:cNvGrpSpPr/>
          <p:nvPr/>
        </p:nvGrpSpPr>
        <p:grpSpPr>
          <a:xfrm>
            <a:off x="4943988" y="4439485"/>
            <a:ext cx="1674456" cy="1645955"/>
            <a:chOff x="838668" y="8846605"/>
            <a:chExt cx="1995238" cy="1980000"/>
          </a:xfrm>
        </p:grpSpPr>
        <p:sp>
          <p:nvSpPr>
            <p:cNvPr id="9" name="Rechteck 8"/>
            <p:cNvSpPr/>
            <p:nvPr/>
          </p:nvSpPr>
          <p:spPr>
            <a:xfrm>
              <a:off x="853906" y="8846605"/>
              <a:ext cx="1980000" cy="1980000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pic>
          <p:nvPicPr>
            <p:cNvPr id="10" name="Grafik 9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69" t="13379" r="35315"/>
            <a:stretch/>
          </p:blipFill>
          <p:spPr>
            <a:xfrm>
              <a:off x="856286" y="8861840"/>
              <a:ext cx="1977369" cy="1669575"/>
            </a:xfrm>
            <a:prstGeom prst="rect">
              <a:avLst/>
            </a:prstGeom>
          </p:spPr>
        </p:pic>
        <p:sp>
          <p:nvSpPr>
            <p:cNvPr id="11" name="Ellipse 10"/>
            <p:cNvSpPr/>
            <p:nvPr/>
          </p:nvSpPr>
          <p:spPr>
            <a:xfrm>
              <a:off x="1655101" y="9711810"/>
              <a:ext cx="37298" cy="37298"/>
            </a:xfrm>
            <a:prstGeom prst="ellipse">
              <a:avLst/>
            </a:prstGeom>
            <a:solidFill>
              <a:srgbClr val="E6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" name="Ellipse 11"/>
            <p:cNvSpPr/>
            <p:nvPr/>
          </p:nvSpPr>
          <p:spPr>
            <a:xfrm>
              <a:off x="1795490" y="9537894"/>
              <a:ext cx="24865" cy="24865"/>
            </a:xfrm>
            <a:prstGeom prst="ellipse">
              <a:avLst/>
            </a:prstGeom>
            <a:solidFill>
              <a:srgbClr val="E61E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140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>
              <a:off x="838668" y="9671350"/>
              <a:ext cx="1926689" cy="4072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b="1" dirty="0" smtClean="0">
                  <a:solidFill>
                    <a:prstClr val="black">
                      <a:lumMod val="65000"/>
                      <a:lumOff val="35000"/>
                    </a:prstClr>
                  </a:solidFill>
                  <a:latin typeface="Calibri" panose="020F0502020204030204" pitchFamily="34" charset="0"/>
                </a:rPr>
                <a:t>INTERNATIONAL</a:t>
              </a:r>
              <a:endParaRPr lang="de-DE" sz="1600" b="1" dirty="0">
                <a:solidFill>
                  <a:prstClr val="black">
                    <a:lumMod val="65000"/>
                    <a:lumOff val="35000"/>
                  </a:prstClr>
                </a:solidFill>
                <a:latin typeface="Calibri" panose="020F0502020204030204" pitchFamily="34" charset="0"/>
              </a:endParaRPr>
            </a:p>
          </p:txBody>
        </p:sp>
      </p:grpSp>
      <p:sp>
        <p:nvSpPr>
          <p:cNvPr id="14" name="Rechteck 13"/>
          <p:cNvSpPr>
            <a:spLocks/>
          </p:cNvSpPr>
          <p:nvPr/>
        </p:nvSpPr>
        <p:spPr>
          <a:xfrm>
            <a:off x="3309362" y="2798337"/>
            <a:ext cx="1661668" cy="1645955"/>
          </a:xfrm>
          <a:prstGeom prst="rect">
            <a:avLst/>
          </a:prstGeom>
          <a:solidFill>
            <a:srgbClr val="C00000">
              <a:alpha val="7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BERATUNG</a:t>
            </a:r>
          </a:p>
          <a:p>
            <a:pPr algn="ctr"/>
            <a:r>
              <a:rPr lang="de-DE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SERVICES</a:t>
            </a:r>
          </a:p>
          <a:p>
            <a:pPr algn="ctr"/>
            <a:r>
              <a:rPr lang="de-DE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&amp;</a:t>
            </a:r>
          </a:p>
          <a:p>
            <a:pPr algn="ctr"/>
            <a:r>
              <a:rPr lang="de-DE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PROJEKTE</a:t>
            </a:r>
            <a:endParaRPr lang="de-DE" sz="1100" b="1" dirty="0" smtClean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2315146" y="2398361"/>
            <a:ext cx="65542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prstClr val="white"/>
                </a:solidFill>
                <a:latin typeface="Calibri" panose="020F0502020204030204" pitchFamily="34" charset="0"/>
              </a:rPr>
              <a:t>GmbH</a:t>
            </a:r>
            <a:endParaRPr lang="de-DE" sz="14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1958114" y="1310955"/>
            <a:ext cx="111147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white"/>
                </a:solidFill>
                <a:latin typeface="Calibri" panose="020F0502020204030204" pitchFamily="34" charset="0"/>
              </a:rPr>
              <a:t>Gründung 2004</a:t>
            </a:r>
            <a:endParaRPr lang="de-DE" sz="11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hteck 17"/>
          <p:cNvSpPr/>
          <p:nvPr/>
        </p:nvSpPr>
        <p:spPr>
          <a:xfrm>
            <a:off x="4955083" y="2798337"/>
            <a:ext cx="1661668" cy="1645955"/>
          </a:xfrm>
          <a:prstGeom prst="rect">
            <a:avLst/>
          </a:prstGeom>
          <a:solidFill>
            <a:srgbClr val="7F7F7F">
              <a:alpha val="8196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6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STANDORTE</a:t>
            </a:r>
            <a:r>
              <a:rPr lang="de-DE" sz="14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 </a:t>
            </a:r>
            <a:endParaRPr lang="de-DE" sz="14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090752" y="2937857"/>
            <a:ext cx="88697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STUTTGART</a:t>
            </a:r>
            <a:endParaRPr lang="de-DE" sz="1100" b="1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238814" y="4032965"/>
            <a:ext cx="59084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white"/>
                </a:solidFill>
                <a:latin typeface="Calibri" panose="020F0502020204030204" pitchFamily="34" charset="0"/>
              </a:rPr>
              <a:t>BERLIN</a:t>
            </a:r>
            <a:endParaRPr lang="de-DE" sz="11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711690" y="3956021"/>
            <a:ext cx="877732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prstClr val="white"/>
                </a:solidFill>
                <a:latin typeface="Calibri" panose="020F0502020204030204" pitchFamily="34" charset="0"/>
              </a:rPr>
              <a:t>MANNHEIM</a:t>
            </a:r>
            <a:endParaRPr lang="de-DE" sz="105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692383" y="3199467"/>
            <a:ext cx="95692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50" dirty="0" smtClean="0">
                <a:solidFill>
                  <a:prstClr val="white"/>
                </a:solidFill>
                <a:latin typeface="Calibri" panose="020F0502020204030204" pitchFamily="34" charset="0"/>
              </a:rPr>
              <a:t>KARLSRUHE</a:t>
            </a:r>
            <a:endParaRPr lang="de-DE" sz="105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3" name="Rechteck 22"/>
          <p:cNvSpPr/>
          <p:nvPr/>
        </p:nvSpPr>
        <p:spPr>
          <a:xfrm>
            <a:off x="1649158" y="4439485"/>
            <a:ext cx="1661668" cy="1645955"/>
          </a:xfrm>
          <a:prstGeom prst="rect">
            <a:avLst/>
          </a:prstGeom>
          <a:solidFill>
            <a:srgbClr val="D9D9D9">
              <a:alpha val="83137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6600" b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&gt;60</a:t>
            </a:r>
          </a:p>
          <a:p>
            <a:pPr algn="ctr"/>
            <a:r>
              <a:rPr lang="de-DE" sz="1400" b="1" dirty="0" smtClean="0">
                <a:solidFill>
                  <a:prstClr val="white">
                    <a:lumMod val="50000"/>
                  </a:prstClr>
                </a:solidFill>
                <a:latin typeface="Calibri" panose="020F0502020204030204" pitchFamily="34" charset="0"/>
              </a:rPr>
              <a:t>MITARBEITER</a:t>
            </a:r>
          </a:p>
        </p:txBody>
      </p:sp>
      <p:sp>
        <p:nvSpPr>
          <p:cNvPr id="24" name="Rechteck 23"/>
          <p:cNvSpPr/>
          <p:nvPr/>
        </p:nvSpPr>
        <p:spPr>
          <a:xfrm>
            <a:off x="4951180" y="1147215"/>
            <a:ext cx="1661668" cy="1661901"/>
          </a:xfrm>
          <a:prstGeom prst="rect">
            <a:avLst/>
          </a:prstGeom>
          <a:solidFill>
            <a:srgbClr val="C00000">
              <a:alpha val="9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prstClr val="white"/>
                </a:solidFill>
                <a:latin typeface="Calibri" panose="020F0502020204030204" pitchFamily="34" charset="0"/>
              </a:rPr>
              <a:t>FAKTEN </a:t>
            </a:r>
          </a:p>
        </p:txBody>
      </p:sp>
      <p:sp>
        <p:nvSpPr>
          <p:cNvPr id="25" name="Textfeld 24"/>
          <p:cNvSpPr txBox="1"/>
          <p:nvPr/>
        </p:nvSpPr>
        <p:spPr>
          <a:xfrm>
            <a:off x="5181901" y="2398361"/>
            <a:ext cx="12702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white"/>
                </a:solidFill>
                <a:latin typeface="Calibri" panose="020F0502020204030204" pitchFamily="34" charset="0"/>
              </a:rPr>
              <a:t>90% AKADEMIKER</a:t>
            </a:r>
            <a:endParaRPr lang="de-DE" sz="11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656241" y="1180150"/>
            <a:ext cx="95305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white"/>
                </a:solidFill>
                <a:latin typeface="Calibri" panose="020F0502020204030204" pitchFamily="34" charset="0"/>
              </a:rPr>
              <a:t>24% FRAUEN</a:t>
            </a:r>
            <a:endParaRPr lang="de-DE" sz="11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4976184" y="1310955"/>
            <a:ext cx="16442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 smtClean="0">
                <a:solidFill>
                  <a:prstClr val="white"/>
                </a:solidFill>
                <a:latin typeface="Calibri" panose="020F0502020204030204" pitchFamily="34" charset="0"/>
                <a:sym typeface="Symbol"/>
              </a:rPr>
              <a:t></a:t>
            </a:r>
            <a:r>
              <a:rPr lang="de-DE" sz="1000" dirty="0" smtClean="0">
                <a:solidFill>
                  <a:prstClr val="white"/>
                </a:solidFill>
                <a:latin typeface="Calibri" panose="020F0502020204030204" pitchFamily="34" charset="0"/>
              </a:rPr>
              <a:t>5Jahre Betriebszugehörigkeit</a:t>
            </a:r>
            <a:endParaRPr lang="de-DE" sz="10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4943988" y="2136751"/>
            <a:ext cx="171900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dirty="0" smtClean="0">
                <a:solidFill>
                  <a:prstClr val="white"/>
                </a:solidFill>
                <a:latin typeface="Calibri" panose="020F0502020204030204" pitchFamily="34" charset="0"/>
              </a:rPr>
              <a:t>&gt; </a:t>
            </a:r>
            <a:r>
              <a:rPr lang="de-DE" sz="1100" b="1" dirty="0" smtClean="0">
                <a:solidFill>
                  <a:prstClr val="white"/>
                </a:solidFill>
                <a:latin typeface="Calibri" panose="020F0502020204030204" pitchFamily="34" charset="0"/>
              </a:rPr>
              <a:t>500 PJ </a:t>
            </a:r>
            <a:r>
              <a:rPr lang="de-DE" sz="1100" dirty="0" smtClean="0">
                <a:solidFill>
                  <a:prstClr val="white"/>
                </a:solidFill>
                <a:latin typeface="Calibri" panose="020F0502020204030204" pitchFamily="34" charset="0"/>
              </a:rPr>
              <a:t>Projekterfahrung</a:t>
            </a:r>
            <a:endParaRPr lang="de-DE" sz="1100" dirty="0">
              <a:solidFill>
                <a:prstClr val="white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677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/>
              <a:t>1</a:t>
            </a:r>
            <a:r>
              <a:rPr lang="de-DE" altLang="de-DE" dirty="0" smtClean="0"/>
              <a:t>.1 Einordnung </a:t>
            </a:r>
            <a:r>
              <a:rPr lang="de-DE" altLang="de-DE" dirty="0"/>
              <a:t>der Versionserstellung in ein klassisches Softwareentwicklungsprojekt</a:t>
            </a:r>
            <a:endParaRPr lang="de-DE" dirty="0"/>
          </a:p>
        </p:txBody>
      </p:sp>
      <p:sp>
        <p:nvSpPr>
          <p:cNvPr id="33" name="Pfeil nach rechts 32"/>
          <p:cNvSpPr>
            <a:spLocks noChangeArrowheads="1"/>
          </p:cNvSpPr>
          <p:nvPr/>
        </p:nvSpPr>
        <p:spPr bwMode="auto">
          <a:xfrm>
            <a:off x="323528" y="1341037"/>
            <a:ext cx="8748464" cy="431800"/>
          </a:xfrm>
          <a:prstGeom prst="rightArrow">
            <a:avLst>
              <a:gd name="adj1" fmla="val 50000"/>
              <a:gd name="adj2" fmla="val 49991"/>
            </a:avLst>
          </a:prstGeom>
          <a:solidFill>
            <a:srgbClr val="A2AAAF"/>
          </a:solidFill>
          <a:ln w="9525" algn="ctr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endParaRPr lang="de-DE" altLang="de-DE">
              <a:solidFill>
                <a:schemeClr val="tx1"/>
              </a:solidFill>
            </a:endParaRPr>
          </a:p>
        </p:txBody>
      </p:sp>
      <p:sp>
        <p:nvSpPr>
          <p:cNvPr id="7" name="Rechteck 6"/>
          <p:cNvSpPr>
            <a:spLocks noChangeArrowheads="1"/>
          </p:cNvSpPr>
          <p:nvPr/>
        </p:nvSpPr>
        <p:spPr bwMode="auto">
          <a:xfrm>
            <a:off x="395536" y="1268760"/>
            <a:ext cx="1364732" cy="5437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Analyse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b="1" dirty="0">
                <a:solidFill>
                  <a:schemeClr val="tx1"/>
                </a:solidFill>
              </a:rPr>
              <a:t>und Definition</a:t>
            </a:r>
          </a:p>
        </p:txBody>
      </p:sp>
      <p:sp>
        <p:nvSpPr>
          <p:cNvPr id="8" name="Rechteck 7"/>
          <p:cNvSpPr>
            <a:spLocks noChangeArrowheads="1"/>
          </p:cNvSpPr>
          <p:nvPr/>
        </p:nvSpPr>
        <p:spPr bwMode="auto">
          <a:xfrm>
            <a:off x="2140197" y="1268760"/>
            <a:ext cx="1364732" cy="5437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</a:rPr>
              <a:t>Entwurf</a:t>
            </a:r>
          </a:p>
        </p:txBody>
      </p:sp>
      <p:sp>
        <p:nvSpPr>
          <p:cNvPr id="9" name="Rechteck 8"/>
          <p:cNvSpPr>
            <a:spLocks noChangeArrowheads="1"/>
          </p:cNvSpPr>
          <p:nvPr/>
        </p:nvSpPr>
        <p:spPr bwMode="auto">
          <a:xfrm>
            <a:off x="3716413" y="1268760"/>
            <a:ext cx="1744914" cy="5437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b="1" dirty="0" smtClean="0">
                <a:solidFill>
                  <a:schemeClr val="tx1"/>
                </a:solidFill>
              </a:rPr>
              <a:t>Daten-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b="1" dirty="0" err="1" smtClean="0">
                <a:solidFill>
                  <a:schemeClr val="tx1"/>
                </a:solidFill>
              </a:rPr>
              <a:t>implementierung</a:t>
            </a:r>
            <a:endParaRPr lang="de-DE" altLang="de-DE" sz="1400" b="1" dirty="0">
              <a:solidFill>
                <a:schemeClr val="tx1"/>
              </a:solidFill>
            </a:endParaRPr>
          </a:p>
        </p:txBody>
      </p:sp>
      <p:sp>
        <p:nvSpPr>
          <p:cNvPr id="10" name="Rechteck 9"/>
          <p:cNvSpPr>
            <a:spLocks noChangeArrowheads="1"/>
          </p:cNvSpPr>
          <p:nvPr/>
        </p:nvSpPr>
        <p:spPr bwMode="auto">
          <a:xfrm>
            <a:off x="5631110" y="1268760"/>
            <a:ext cx="1363395" cy="5437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</a:rPr>
              <a:t>Test</a:t>
            </a:r>
          </a:p>
        </p:txBody>
      </p:sp>
      <p:sp>
        <p:nvSpPr>
          <p:cNvPr id="11" name="Rechteck 10"/>
          <p:cNvSpPr>
            <a:spLocks noChangeArrowheads="1"/>
          </p:cNvSpPr>
          <p:nvPr/>
        </p:nvSpPr>
        <p:spPr bwMode="auto">
          <a:xfrm>
            <a:off x="7375772" y="1268760"/>
            <a:ext cx="1363395" cy="543796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algn="ctr">
            <a:solidFill>
              <a:srgbClr val="4D4D4D"/>
            </a:solidFill>
            <a:round/>
            <a:headEnd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</a:rPr>
              <a:t>Betrieb und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de-DE" altLang="de-DE" sz="1400" b="1">
                <a:solidFill>
                  <a:schemeClr val="tx1"/>
                </a:solidFill>
              </a:rPr>
              <a:t>Wartung</a:t>
            </a:r>
          </a:p>
        </p:txBody>
      </p:sp>
      <p:sp>
        <p:nvSpPr>
          <p:cNvPr id="51" name="Rechteck 50"/>
          <p:cNvSpPr/>
          <p:nvPr/>
        </p:nvSpPr>
        <p:spPr>
          <a:xfrm>
            <a:off x="4499992" y="1162946"/>
            <a:ext cx="4320480" cy="13299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smtClean="0">
              <a:solidFill>
                <a:srgbClr val="FF0000"/>
              </a:solidFill>
            </a:endParaRPr>
          </a:p>
          <a:p>
            <a:pPr algn="ctr"/>
            <a:endParaRPr lang="de-DE" dirty="0">
              <a:solidFill>
                <a:srgbClr val="FF0000"/>
              </a:solidFill>
            </a:endParaRPr>
          </a:p>
          <a:p>
            <a:pPr algn="ctr"/>
            <a:r>
              <a:rPr lang="de-DE" dirty="0" smtClean="0">
                <a:solidFill>
                  <a:srgbClr val="FF0000"/>
                </a:solidFill>
              </a:rPr>
              <a:t>Versionserstellung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45" name="Textfeld 44"/>
          <p:cNvSpPr txBox="1"/>
          <p:nvPr/>
        </p:nvSpPr>
        <p:spPr>
          <a:xfrm>
            <a:off x="107504" y="2826072"/>
            <a:ext cx="1046440" cy="3492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vert270" wrap="square" rtlCol="0">
            <a:spAutoFit/>
          </a:bodyPr>
          <a:lstStyle/>
          <a:p>
            <a:pPr algn="ctr"/>
            <a:r>
              <a:rPr lang="de-DE" sz="2800" b="1" dirty="0" smtClean="0">
                <a:solidFill>
                  <a:srgbClr val="4D4D4D"/>
                </a:solidFill>
              </a:rPr>
              <a:t>Wertschöpfungs-netzwerk</a:t>
            </a:r>
          </a:p>
        </p:txBody>
      </p:sp>
      <p:pic>
        <p:nvPicPr>
          <p:cNvPr id="46" name="Picture 2" descr="https://cdn3.iconfinder.com/data/icons/people-in-business/512/11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939456"/>
            <a:ext cx="7937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Picture 2" descr="https://cdn3.iconfinder.com/data/icons/people-in-business/512/11-512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4274" y="3389011"/>
            <a:ext cx="7937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" name="Picture 2" descr="https://cdn3.iconfinder.com/data/icons/people-in-business/512/11-51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057" y="4939456"/>
            <a:ext cx="79375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" name="Textfeld 49"/>
          <p:cNvSpPr txBox="1"/>
          <p:nvPr/>
        </p:nvSpPr>
        <p:spPr>
          <a:xfrm>
            <a:off x="2222336" y="3599227"/>
            <a:ext cx="1718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4D4D4D"/>
                </a:solidFill>
              </a:rPr>
              <a:t>OEM-Kunde</a:t>
            </a:r>
          </a:p>
        </p:txBody>
      </p:sp>
      <p:sp>
        <p:nvSpPr>
          <p:cNvPr id="55" name="Textfeld 54"/>
          <p:cNvSpPr txBox="1"/>
          <p:nvPr/>
        </p:nvSpPr>
        <p:spPr>
          <a:xfrm>
            <a:off x="909053" y="4794475"/>
            <a:ext cx="17187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4D4D4D"/>
                </a:solidFill>
              </a:rPr>
              <a:t>Software-</a:t>
            </a:r>
            <a:r>
              <a:rPr lang="de-DE" dirty="0" err="1" smtClean="0">
                <a:solidFill>
                  <a:srgbClr val="4D4D4D"/>
                </a:solidFill>
              </a:rPr>
              <a:t>development</a:t>
            </a:r>
            <a:r>
              <a:rPr lang="de-DE" dirty="0">
                <a:solidFill>
                  <a:srgbClr val="4D4D4D"/>
                </a:solidFill>
              </a:rPr>
              <a:t> </a:t>
            </a:r>
            <a:r>
              <a:rPr lang="de-DE" dirty="0" smtClean="0">
                <a:solidFill>
                  <a:srgbClr val="4D4D4D"/>
                </a:solidFill>
              </a:rPr>
              <a:t>Unternehmen</a:t>
            </a:r>
          </a:p>
        </p:txBody>
      </p:sp>
      <p:sp>
        <p:nvSpPr>
          <p:cNvPr id="56" name="Textfeld 55"/>
          <p:cNvSpPr txBox="1"/>
          <p:nvPr/>
        </p:nvSpPr>
        <p:spPr>
          <a:xfrm>
            <a:off x="5949613" y="4810628"/>
            <a:ext cx="17187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dirty="0" err="1" smtClean="0">
                <a:solidFill>
                  <a:srgbClr val="4D4D4D"/>
                </a:solidFill>
              </a:rPr>
              <a:t>Managed</a:t>
            </a:r>
            <a:r>
              <a:rPr lang="de-DE" sz="1600" dirty="0" smtClean="0">
                <a:solidFill>
                  <a:srgbClr val="4D4D4D"/>
                </a:solidFill>
              </a:rPr>
              <a:t> Software </a:t>
            </a:r>
          </a:p>
          <a:p>
            <a:pPr algn="ctr"/>
            <a:r>
              <a:rPr lang="de-DE" sz="1600" dirty="0" err="1" smtClean="0">
                <a:solidFill>
                  <a:srgbClr val="4D4D4D"/>
                </a:solidFill>
              </a:rPr>
              <a:t>Testing</a:t>
            </a:r>
            <a:r>
              <a:rPr lang="de-DE" sz="1600" dirty="0" smtClean="0">
                <a:solidFill>
                  <a:srgbClr val="4D4D4D"/>
                </a:solidFill>
              </a:rPr>
              <a:t> Unternehmen</a:t>
            </a:r>
          </a:p>
        </p:txBody>
      </p:sp>
      <p:cxnSp>
        <p:nvCxnSpPr>
          <p:cNvPr id="57" name="Gerade Verbindung mit Pfeil 56"/>
          <p:cNvCxnSpPr>
            <a:stCxn id="48" idx="2"/>
            <a:endCxn id="46" idx="0"/>
          </p:cNvCxnSpPr>
          <p:nvPr/>
        </p:nvCxnSpPr>
        <p:spPr>
          <a:xfrm flipH="1">
            <a:off x="3024659" y="4181174"/>
            <a:ext cx="1366490" cy="75828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Gerade Verbindung mit Pfeil 57"/>
          <p:cNvCxnSpPr>
            <a:stCxn id="48" idx="2"/>
            <a:endCxn id="49" idx="0"/>
          </p:cNvCxnSpPr>
          <p:nvPr/>
        </p:nvCxnSpPr>
        <p:spPr>
          <a:xfrm>
            <a:off x="4391149" y="4181174"/>
            <a:ext cx="1524783" cy="758282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Gerade Verbindung mit Pfeil 58"/>
          <p:cNvCxnSpPr>
            <a:stCxn id="49" idx="1"/>
            <a:endCxn id="46" idx="3"/>
          </p:cNvCxnSpPr>
          <p:nvPr/>
        </p:nvCxnSpPr>
        <p:spPr>
          <a:xfrm flipH="1" flipV="1">
            <a:off x="3421534" y="5335537"/>
            <a:ext cx="2097523" cy="794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feld 59"/>
          <p:cNvSpPr txBox="1"/>
          <p:nvPr/>
        </p:nvSpPr>
        <p:spPr>
          <a:xfrm>
            <a:off x="2168846" y="4175208"/>
            <a:ext cx="1323034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rgbClr val="4D4D4D"/>
                </a:solidFill>
              </a:rPr>
              <a:t>Abstimmung der Anforderungen zur Umsetzung</a:t>
            </a:r>
          </a:p>
        </p:txBody>
      </p:sp>
      <p:sp>
        <p:nvSpPr>
          <p:cNvPr id="61" name="Textfeld 60"/>
          <p:cNvSpPr txBox="1"/>
          <p:nvPr/>
        </p:nvSpPr>
        <p:spPr>
          <a:xfrm>
            <a:off x="5217490" y="3527383"/>
            <a:ext cx="13230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rgbClr val="4D4D4D"/>
                </a:solidFill>
              </a:rPr>
              <a:t>Abstimmung der Anforderungen, Zeitpläne</a:t>
            </a:r>
          </a:p>
          <a:p>
            <a:pPr algn="ctr"/>
            <a:r>
              <a:rPr lang="de-DE" sz="1100" dirty="0" smtClean="0">
                <a:solidFill>
                  <a:srgbClr val="4D4D4D"/>
                </a:solidFill>
              </a:rPr>
              <a:t>Datenlieferungen zur Implementierung</a:t>
            </a:r>
          </a:p>
        </p:txBody>
      </p:sp>
      <p:sp>
        <p:nvSpPr>
          <p:cNvPr id="62" name="Textfeld 61"/>
          <p:cNvSpPr txBox="1"/>
          <p:nvPr/>
        </p:nvSpPr>
        <p:spPr>
          <a:xfrm>
            <a:off x="3729632" y="5471256"/>
            <a:ext cx="1323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100" dirty="0" smtClean="0">
                <a:solidFill>
                  <a:srgbClr val="4D4D4D"/>
                </a:solidFill>
              </a:rPr>
              <a:t>Abstimmung zu gefundenen Bugs, Zeitpläne für </a:t>
            </a:r>
            <a:r>
              <a:rPr lang="de-DE" sz="1100" dirty="0" err="1" smtClean="0">
                <a:solidFill>
                  <a:srgbClr val="4D4D4D"/>
                </a:solidFill>
              </a:rPr>
              <a:t>Bugfixes</a:t>
            </a:r>
            <a:endParaRPr lang="de-DE" sz="1100" dirty="0" smtClean="0">
              <a:solidFill>
                <a:srgbClr val="4D4D4D"/>
              </a:solidFill>
            </a:endParaRPr>
          </a:p>
        </p:txBody>
      </p:sp>
      <p:pic>
        <p:nvPicPr>
          <p:cNvPr id="63" name="Picture 4" descr="https://cdn2.iconfinder.com/data/icons/business-management-2-2/256/Leader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35" y="4836845"/>
            <a:ext cx="248907" cy="24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4" descr="https://cdn2.iconfinder.com/data/icons/business-management-2-2/256/Leader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35" y="5615810"/>
            <a:ext cx="248907" cy="24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" name="Textfeld 64"/>
          <p:cNvSpPr txBox="1"/>
          <p:nvPr/>
        </p:nvSpPr>
        <p:spPr>
          <a:xfrm>
            <a:off x="7596336" y="5013126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4D4D4D"/>
                </a:solidFill>
              </a:rPr>
              <a:t>Vielzahl an landesspezifischen Softwareversionen und Teams</a:t>
            </a:r>
          </a:p>
        </p:txBody>
      </p:sp>
      <p:pic>
        <p:nvPicPr>
          <p:cNvPr id="66" name="Picture 4" descr="https://cdn2.iconfinder.com/data/icons/business-management-2-2/256/Leader-5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935" y="5226328"/>
            <a:ext cx="248907" cy="248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2" descr="https://cdn3.iconfinder.com/data/icons/people-in-business/512/11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037" y="2719059"/>
            <a:ext cx="387006" cy="3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2" descr="https://cdn3.iconfinder.com/data/icons/people-in-business/512/11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64" y="2713717"/>
            <a:ext cx="387006" cy="3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2" descr="https://cdn3.iconfinder.com/data/icons/people-in-business/512/11-512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061" y="2708920"/>
            <a:ext cx="387006" cy="386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" name="Textfeld 69"/>
          <p:cNvSpPr txBox="1"/>
          <p:nvPr/>
        </p:nvSpPr>
        <p:spPr>
          <a:xfrm>
            <a:off x="5217490" y="2736741"/>
            <a:ext cx="2731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solidFill>
                  <a:srgbClr val="4D4D4D"/>
                </a:solidFill>
              </a:rPr>
              <a:t>Händler und Endnutzer</a:t>
            </a:r>
          </a:p>
        </p:txBody>
      </p:sp>
      <p:cxnSp>
        <p:nvCxnSpPr>
          <p:cNvPr id="71" name="Gerade Verbindung mit Pfeil 70"/>
          <p:cNvCxnSpPr>
            <a:stCxn id="48" idx="0"/>
            <a:endCxn id="67" idx="2"/>
          </p:cNvCxnSpPr>
          <p:nvPr/>
        </p:nvCxnSpPr>
        <p:spPr>
          <a:xfrm flipV="1">
            <a:off x="4391149" y="3105291"/>
            <a:ext cx="762391" cy="28372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Gerade Verbindung mit Pfeil 71"/>
          <p:cNvCxnSpPr>
            <a:stCxn id="68" idx="2"/>
            <a:endCxn id="48" idx="0"/>
          </p:cNvCxnSpPr>
          <p:nvPr/>
        </p:nvCxnSpPr>
        <p:spPr>
          <a:xfrm flipH="1">
            <a:off x="4391149" y="3099949"/>
            <a:ext cx="4218" cy="289062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Gerade Verbindung mit Pfeil 72"/>
          <p:cNvCxnSpPr>
            <a:stCxn id="48" idx="0"/>
            <a:endCxn id="69" idx="2"/>
          </p:cNvCxnSpPr>
          <p:nvPr/>
        </p:nvCxnSpPr>
        <p:spPr>
          <a:xfrm flipH="1" flipV="1">
            <a:off x="3747564" y="3095152"/>
            <a:ext cx="643585" cy="293859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00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dirty="0" smtClean="0"/>
              <a:t>1.1 Projektmanagement und </a:t>
            </a:r>
            <a:r>
              <a:rPr lang="de-DE" altLang="de-DE" dirty="0" err="1" smtClean="0"/>
              <a:t>software</a:t>
            </a:r>
            <a:r>
              <a:rPr lang="de-DE" altLang="de-DE" dirty="0" smtClean="0"/>
              <a:t> </a:t>
            </a:r>
            <a:r>
              <a:rPr lang="de-DE" altLang="de-DE" dirty="0" err="1" smtClean="0"/>
              <a:t>Managed</a:t>
            </a:r>
            <a:r>
              <a:rPr lang="de-DE" altLang="de-DE" dirty="0" smtClean="0"/>
              <a:t> Tests</a:t>
            </a:r>
            <a:endParaRPr lang="de-DE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>
          <a:xfrm>
            <a:off x="612775" y="1305052"/>
            <a:ext cx="8207809" cy="1428495"/>
          </a:xfrm>
          <a:ln cap="flat" algn="ctr">
            <a:solidFill>
              <a:srgbClr val="4D4D4D"/>
            </a:solidFill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A2AAAF"/>
                </a:solidFill>
              </a14:hiddenFill>
            </a:ext>
          </a:extLst>
        </p:spPr>
        <p:txBody>
          <a:bodyPr wrap="square" lIns="144000" tIns="158700" rIns="144000" bIns="158700" anchor="ctr">
            <a:spAutoFit/>
          </a:bodyPr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de-DE" sz="1800" dirty="0">
                <a:latin typeface="Arial" charset="0"/>
              </a:rPr>
              <a:t>„</a:t>
            </a:r>
            <a:r>
              <a:rPr lang="en-US" altLang="de-DE" sz="1800" dirty="0" err="1">
                <a:latin typeface="Arial" charset="0"/>
              </a:rPr>
              <a:t>Vorhaben</a:t>
            </a:r>
            <a:r>
              <a:rPr lang="en-US" altLang="de-DE" sz="1800" dirty="0">
                <a:latin typeface="Arial" charset="0"/>
              </a:rPr>
              <a:t>, das </a:t>
            </a:r>
            <a:r>
              <a:rPr lang="en-US" altLang="de-DE" sz="1800" dirty="0" err="1">
                <a:latin typeface="Arial" charset="0"/>
              </a:rPr>
              <a:t>im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Wesentlichen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durch</a:t>
            </a:r>
            <a:r>
              <a:rPr lang="en-US" altLang="de-DE" sz="1800" dirty="0">
                <a:latin typeface="Arial" charset="0"/>
              </a:rPr>
              <a:t> die </a:t>
            </a:r>
            <a:r>
              <a:rPr lang="en-US" altLang="de-DE" sz="1800" dirty="0" err="1">
                <a:latin typeface="Arial" charset="0"/>
              </a:rPr>
              <a:t>Einmaligkeit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aber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auch</a:t>
            </a:r>
            <a:endParaRPr lang="en-US" altLang="de-DE" sz="1800" dirty="0">
              <a:latin typeface="Arial" charset="0"/>
            </a:endParaRPr>
          </a:p>
          <a:p>
            <a:pPr marL="0" indent="0" algn="just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de-DE" sz="1800" dirty="0" err="1" smtClean="0">
                <a:latin typeface="Arial" charset="0"/>
              </a:rPr>
              <a:t>Konstante</a:t>
            </a:r>
            <a:r>
              <a:rPr lang="en-US" altLang="de-DE" sz="1800" dirty="0" smtClean="0">
                <a:latin typeface="Arial" charset="0"/>
              </a:rPr>
              <a:t> </a:t>
            </a:r>
            <a:r>
              <a:rPr lang="en-US" altLang="de-DE" sz="1800" dirty="0">
                <a:latin typeface="Arial" charset="0"/>
              </a:rPr>
              <a:t>der </a:t>
            </a:r>
            <a:r>
              <a:rPr lang="en-US" altLang="de-DE" sz="1800" dirty="0" err="1">
                <a:latin typeface="Arial" charset="0"/>
              </a:rPr>
              <a:t>Bedingungen</a:t>
            </a:r>
            <a:r>
              <a:rPr lang="en-US" altLang="de-DE" sz="1800" dirty="0">
                <a:latin typeface="Arial" charset="0"/>
              </a:rPr>
              <a:t> in </a:t>
            </a:r>
            <a:r>
              <a:rPr lang="en-US" altLang="de-DE" sz="1800" dirty="0" err="1">
                <a:latin typeface="Arial" charset="0"/>
              </a:rPr>
              <a:t>ihrer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Gesamtheit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gekennzeichnet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ist</a:t>
            </a:r>
            <a:r>
              <a:rPr lang="en-US" altLang="de-DE" sz="1800" dirty="0">
                <a:latin typeface="Arial" charset="0"/>
              </a:rPr>
              <a:t>, </a:t>
            </a:r>
            <a:r>
              <a:rPr lang="en-US" altLang="de-DE" sz="1800" dirty="0" err="1">
                <a:latin typeface="Arial" charset="0"/>
              </a:rPr>
              <a:t>wie</a:t>
            </a:r>
            <a:r>
              <a:rPr lang="en-US" altLang="de-DE" sz="1800" dirty="0">
                <a:latin typeface="Arial" charset="0"/>
              </a:rPr>
              <a:t> z. B. </a:t>
            </a:r>
            <a:r>
              <a:rPr lang="en-US" altLang="de-DE" sz="1800" dirty="0" err="1">
                <a:latin typeface="Arial" charset="0"/>
              </a:rPr>
              <a:t>Zielvorgabe</a:t>
            </a:r>
            <a:r>
              <a:rPr lang="en-US" altLang="de-DE" sz="1800" dirty="0">
                <a:latin typeface="Arial" charset="0"/>
              </a:rPr>
              <a:t>, </a:t>
            </a:r>
            <a:r>
              <a:rPr lang="en-US" altLang="de-DE" sz="1800" dirty="0" err="1">
                <a:latin typeface="Arial" charset="0"/>
              </a:rPr>
              <a:t>zeitliche</a:t>
            </a:r>
            <a:r>
              <a:rPr lang="en-US" altLang="de-DE" sz="1800" dirty="0">
                <a:latin typeface="Arial" charset="0"/>
              </a:rPr>
              <a:t>, </a:t>
            </a:r>
            <a:r>
              <a:rPr lang="en-US" altLang="de-DE" sz="1800" dirty="0" err="1">
                <a:latin typeface="Arial" charset="0"/>
              </a:rPr>
              <a:t>finanzielle</a:t>
            </a:r>
            <a:r>
              <a:rPr lang="en-US" altLang="de-DE" sz="1800" dirty="0">
                <a:latin typeface="Arial" charset="0"/>
              </a:rPr>
              <a:t>, </a:t>
            </a:r>
            <a:r>
              <a:rPr lang="en-US" altLang="de-DE" sz="1800" dirty="0" err="1">
                <a:latin typeface="Arial" charset="0"/>
              </a:rPr>
              <a:t>personelle</a:t>
            </a:r>
            <a:r>
              <a:rPr lang="en-US" altLang="de-DE" sz="1800" dirty="0">
                <a:latin typeface="Arial" charset="0"/>
              </a:rPr>
              <a:t> und </a:t>
            </a:r>
            <a:r>
              <a:rPr lang="en-US" altLang="de-DE" sz="1800" dirty="0" err="1">
                <a:latin typeface="Arial" charset="0"/>
              </a:rPr>
              <a:t>andere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Begrenzungen</a:t>
            </a:r>
            <a:r>
              <a:rPr lang="en-US" altLang="de-DE" sz="1800" dirty="0">
                <a:latin typeface="Arial" charset="0"/>
              </a:rPr>
              <a:t>; </a:t>
            </a:r>
            <a:r>
              <a:rPr lang="en-US" altLang="de-DE" sz="1800" dirty="0" err="1">
                <a:latin typeface="Arial" charset="0"/>
              </a:rPr>
              <a:t>Abgrenzung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gegenüber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anderen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Vorhaben</a:t>
            </a:r>
            <a:r>
              <a:rPr lang="en-US" altLang="de-DE" sz="1800" dirty="0">
                <a:latin typeface="Arial" charset="0"/>
              </a:rPr>
              <a:t>; </a:t>
            </a:r>
            <a:r>
              <a:rPr lang="en-US" altLang="de-DE" sz="1800" dirty="0" err="1">
                <a:latin typeface="Arial" charset="0"/>
              </a:rPr>
              <a:t>projektspezifische</a:t>
            </a:r>
            <a:r>
              <a:rPr lang="en-US" altLang="de-DE" sz="1800" dirty="0">
                <a:latin typeface="Arial" charset="0"/>
              </a:rPr>
              <a:t> </a:t>
            </a:r>
            <a:r>
              <a:rPr lang="en-US" altLang="de-DE" sz="1800" dirty="0" err="1">
                <a:latin typeface="Arial" charset="0"/>
              </a:rPr>
              <a:t>Organisation</a:t>
            </a:r>
            <a:r>
              <a:rPr lang="en-US" altLang="de-DE" sz="1800" dirty="0">
                <a:latin typeface="Arial" charset="0"/>
              </a:rPr>
              <a:t>.“</a:t>
            </a:r>
          </a:p>
        </p:txBody>
      </p:sp>
      <p:sp>
        <p:nvSpPr>
          <p:cNvPr id="5" name="Rechteck 5"/>
          <p:cNvSpPr>
            <a:spLocks noChangeArrowheads="1"/>
          </p:cNvSpPr>
          <p:nvPr/>
        </p:nvSpPr>
        <p:spPr bwMode="auto">
          <a:xfrm>
            <a:off x="6357938" y="2819400"/>
            <a:ext cx="28432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SzPct val="70000"/>
              <a:buFont typeface="Zapf Dingbats" charset="2"/>
              <a:buChar char="¨"/>
              <a:defRPr>
                <a:solidFill>
                  <a:srgbClr val="5F5F5F"/>
                </a:solidFill>
                <a:latin typeface="Arial" panose="020B0604020202020204" pitchFamily="34" charset="0"/>
              </a:defRPr>
            </a:lvl1pPr>
            <a:lvl2pPr marL="742950" indent="-285750">
              <a:lnSpc>
                <a:spcPct val="115000"/>
              </a:lnSpc>
              <a:spcBef>
                <a:spcPct val="20000"/>
              </a:spcBef>
              <a:spcAft>
                <a:spcPct val="40000"/>
              </a:spcAft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SzPct val="80000"/>
              <a:buFont typeface="Wingdings" panose="05000000000000000000" pitchFamily="2" charset="2"/>
              <a:buChar char="§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rgbClr val="5F5F5F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Tx/>
              <a:buFontTx/>
              <a:buNone/>
            </a:pPr>
            <a:r>
              <a:rPr lang="en-US" altLang="de-DE" sz="1000" i="1" dirty="0" smtClean="0">
                <a:solidFill>
                  <a:schemeClr val="tx1"/>
                </a:solidFill>
              </a:rPr>
              <a:t>(DIN </a:t>
            </a:r>
            <a:r>
              <a:rPr lang="en-US" altLang="de-DE" sz="1000" i="1" dirty="0">
                <a:solidFill>
                  <a:schemeClr val="tx1"/>
                </a:solidFill>
              </a:rPr>
              <a:t>69901 des </a:t>
            </a:r>
            <a:r>
              <a:rPr lang="en-US" altLang="de-DE" sz="1000" i="1" dirty="0" err="1">
                <a:solidFill>
                  <a:schemeClr val="tx1"/>
                </a:solidFill>
              </a:rPr>
              <a:t>Deutschen</a:t>
            </a:r>
            <a:r>
              <a:rPr lang="en-US" altLang="de-DE" sz="1000" i="1" dirty="0">
                <a:solidFill>
                  <a:schemeClr val="tx1"/>
                </a:solidFill>
              </a:rPr>
              <a:t> </a:t>
            </a:r>
            <a:r>
              <a:rPr lang="en-US" altLang="de-DE" sz="1000" i="1" dirty="0" err="1">
                <a:solidFill>
                  <a:schemeClr val="tx1"/>
                </a:solidFill>
              </a:rPr>
              <a:t>Instituts</a:t>
            </a:r>
            <a:r>
              <a:rPr lang="en-US" altLang="de-DE" sz="1000" i="1" dirty="0">
                <a:solidFill>
                  <a:schemeClr val="tx1"/>
                </a:solidFill>
              </a:rPr>
              <a:t> </a:t>
            </a:r>
            <a:r>
              <a:rPr lang="en-US" altLang="de-DE" sz="1000" i="1" dirty="0" err="1">
                <a:solidFill>
                  <a:schemeClr val="tx1"/>
                </a:solidFill>
              </a:rPr>
              <a:t>für</a:t>
            </a:r>
            <a:r>
              <a:rPr lang="en-US" altLang="de-DE" sz="1000" i="1" dirty="0">
                <a:solidFill>
                  <a:schemeClr val="tx1"/>
                </a:solidFill>
              </a:rPr>
              <a:t> </a:t>
            </a:r>
            <a:r>
              <a:rPr lang="en-US" altLang="de-DE" sz="1000" i="1" dirty="0" err="1">
                <a:solidFill>
                  <a:schemeClr val="tx1"/>
                </a:solidFill>
              </a:rPr>
              <a:t>Normung</a:t>
            </a:r>
            <a:r>
              <a:rPr lang="en-US" altLang="de-DE" sz="1000" i="1" dirty="0">
                <a:solidFill>
                  <a:schemeClr val="tx1"/>
                </a:solidFill>
              </a:rPr>
              <a:t> e. V</a:t>
            </a:r>
            <a:r>
              <a:rPr lang="en-US" altLang="de-DE" sz="1000" i="1" dirty="0" smtClean="0">
                <a:solidFill>
                  <a:schemeClr val="tx1"/>
                </a:solidFill>
              </a:rPr>
              <a:t>.)</a:t>
            </a:r>
            <a:endParaRPr lang="en-US" altLang="de-DE" sz="1000" i="1" dirty="0">
              <a:solidFill>
                <a:schemeClr val="tx1"/>
              </a:solidFill>
            </a:endParaRPr>
          </a:p>
        </p:txBody>
      </p:sp>
      <p:graphicFrame>
        <p:nvGraphicFramePr>
          <p:cNvPr id="7" name="Inhaltsplatzhalt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1547662"/>
              </p:ext>
            </p:extLst>
          </p:nvPr>
        </p:nvGraphicFramePr>
        <p:xfrm>
          <a:off x="457200" y="3212976"/>
          <a:ext cx="8229600" cy="284988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2602632"/>
                <a:gridCol w="562696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Projektmerkmal</a:t>
                      </a:r>
                      <a:endParaRPr lang="de-DE" dirty="0"/>
                    </a:p>
                  </a:txBody>
                  <a:tcPr>
                    <a:solidFill>
                      <a:srgbClr val="E61E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Übertragung auf die Versionserstellung</a:t>
                      </a:r>
                      <a:endParaRPr lang="de-DE" dirty="0"/>
                    </a:p>
                  </a:txBody>
                  <a:tcPr>
                    <a:solidFill>
                      <a:srgbClr val="E61E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Zielvorgabe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de-DE" alt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ausgiebiger Programmtest und anschließend Auslieferung einer Software</a:t>
                      </a:r>
                      <a:endParaRPr lang="de-DE" alt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Zeitliche Begrenzung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FF0000"/>
                        </a:buClr>
                        <a:buSzTx/>
                        <a:buFont typeface="Wingdings" panose="05000000000000000000" pitchFamily="2" charset="2"/>
                        <a:buNone/>
                      </a:pPr>
                      <a:r>
                        <a:rPr lang="de-DE" alt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von Anfang an eine definierte Zeitvorgabe durch den Kunden</a:t>
                      </a:r>
                      <a:endParaRPr lang="de-DE" alt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Finanzielle Begrenzung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ein festgelegtes Budget seitens der Partner zu jeder Version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Personelle Begrenzung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de-DE" alt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bestimmte Personenzahl pro Softwareversion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de-DE" alt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Abgrenzung gegenüber anderen Vorhaben </a:t>
                      </a:r>
                      <a:endParaRPr lang="de-DE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29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de-DE" sz="16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klare Aufgaben- und Kompetenzabgrenzung von anderen Aktivitäten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14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1.2 Übersicht über unterschiedliche Vorgehensmodelle im </a:t>
            </a:r>
            <a:r>
              <a:rPr lang="de-DE" dirty="0" smtClean="0"/>
              <a:t>IT-</a:t>
            </a:r>
            <a:r>
              <a:rPr lang="de-DE" dirty="0" smtClean="0"/>
              <a:t>Projektmanagement </a:t>
            </a:r>
            <a:endParaRPr lang="de-DE" dirty="0"/>
          </a:p>
        </p:txBody>
      </p:sp>
      <p:pic>
        <p:nvPicPr>
          <p:cNvPr id="4" name="Bild 1" descr="Bild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5832648" cy="46085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hteck 2"/>
          <p:cNvSpPr/>
          <p:nvPr/>
        </p:nvSpPr>
        <p:spPr>
          <a:xfrm>
            <a:off x="5925305" y="5805264"/>
            <a:ext cx="1582484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900" i="1" dirty="0" smtClean="0"/>
              <a:t>(Kirchhof </a:t>
            </a:r>
            <a:r>
              <a:rPr lang="de-DE" sz="900" i="1" dirty="0"/>
              <a:t>M., Kraft </a:t>
            </a:r>
            <a:r>
              <a:rPr lang="de-DE" sz="900" i="1" dirty="0" smtClean="0"/>
              <a:t>B. 2014)</a:t>
            </a:r>
            <a:endParaRPr lang="de-DE" sz="900" i="1" dirty="0"/>
          </a:p>
        </p:txBody>
      </p:sp>
    </p:spTree>
    <p:extLst>
      <p:ext uri="{BB962C8B-B14F-4D97-AF65-F5344CB8AC3E}">
        <p14:creationId xmlns:p14="http://schemas.microsoft.com/office/powerpoint/2010/main" val="165551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1.2 Übersicht klassischer und agiler Methoden</a:t>
            </a:r>
            <a:endParaRPr lang="de-DE" dirty="0"/>
          </a:p>
        </p:txBody>
      </p:sp>
      <p:graphicFrame>
        <p:nvGraphicFramePr>
          <p:cNvPr id="5" name="Inhaltsplatzhalt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3923177"/>
              </p:ext>
            </p:extLst>
          </p:nvPr>
        </p:nvGraphicFramePr>
        <p:xfrm>
          <a:off x="457200" y="1557338"/>
          <a:ext cx="8229600" cy="1854200"/>
        </p:xfrm>
        <a:graphic>
          <a:graphicData uri="http://schemas.openxmlformats.org/drawingml/2006/table">
            <a:tbl>
              <a:tblPr firstRow="1" bandRow="1">
                <a:tableStyleId>{85BE263C-DBD7-4A20-BB59-AAB30ACAA65A}</a:tableStyleId>
              </a:tblPr>
              <a:tblGrid>
                <a:gridCol w="4114800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Klassisch</a:t>
                      </a:r>
                      <a:endParaRPr lang="de-DE" dirty="0"/>
                    </a:p>
                  </a:txBody>
                  <a:tcPr>
                    <a:solidFill>
                      <a:srgbClr val="E61E3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Agil</a:t>
                      </a:r>
                      <a:endParaRPr lang="de-DE" dirty="0"/>
                    </a:p>
                  </a:txBody>
                  <a:tcPr>
                    <a:solidFill>
                      <a:srgbClr val="E61E32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Wasserfall-Modell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Scrum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Stage Gate</a:t>
                      </a:r>
                      <a:r>
                        <a:rPr lang="de-DE" baseline="0" dirty="0" smtClean="0"/>
                        <a:t> Modell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Extreme </a:t>
                      </a:r>
                      <a:r>
                        <a:rPr lang="de-DE" dirty="0" err="1" smtClean="0"/>
                        <a:t>Programming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V-Modell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Spiral-Modell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Pfeil nach unten 5"/>
          <p:cNvSpPr/>
          <p:nvPr/>
        </p:nvSpPr>
        <p:spPr>
          <a:xfrm>
            <a:off x="3103473" y="3603466"/>
            <a:ext cx="1872208" cy="576064"/>
          </a:xfrm>
          <a:prstGeom prst="downArrow">
            <a:avLst/>
          </a:prstGeom>
          <a:solidFill>
            <a:srgbClr val="E61E3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00"/>
          </a:p>
        </p:txBody>
      </p:sp>
      <p:sp>
        <p:nvSpPr>
          <p:cNvPr id="7" name="Textfeld 6"/>
          <p:cNvSpPr txBox="1"/>
          <p:nvPr/>
        </p:nvSpPr>
        <p:spPr>
          <a:xfrm>
            <a:off x="2195736" y="4221088"/>
            <a:ext cx="368768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4D4D4D"/>
                </a:solidFill>
              </a:rPr>
              <a:t>Hybrides Projektmanagement</a:t>
            </a:r>
          </a:p>
        </p:txBody>
      </p:sp>
      <p:pic>
        <p:nvPicPr>
          <p:cNvPr id="8" name="Bild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5373216"/>
            <a:ext cx="4533900" cy="133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feld 8"/>
          <p:cNvSpPr txBox="1"/>
          <p:nvPr/>
        </p:nvSpPr>
        <p:spPr>
          <a:xfrm>
            <a:off x="179512" y="5589240"/>
            <a:ext cx="2808312" cy="83099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1600" b="1" dirty="0" smtClean="0">
                <a:solidFill>
                  <a:srgbClr val="4D4D4D"/>
                </a:solidFill>
              </a:rPr>
              <a:t>Umfrage zur Verbreitung von Vorgehensmodellen in der Softwarebranche</a:t>
            </a:r>
          </a:p>
        </p:txBody>
      </p:sp>
    </p:spTree>
    <p:extLst>
      <p:ext uri="{BB962C8B-B14F-4D97-AF65-F5344CB8AC3E}">
        <p14:creationId xmlns:p14="http://schemas.microsoft.com/office/powerpoint/2010/main" val="42352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äsentation-abilex-4zu3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err="1" smtClean="0">
            <a:solidFill>
              <a:srgbClr val="4D4D4D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Präsentation-abilex - Kopie</Template>
  <TotalTime>0</TotalTime>
  <Words>1564</Words>
  <Application>Microsoft Office PowerPoint</Application>
  <PresentationFormat>Bildschirmpräsentation (4:3)</PresentationFormat>
  <Paragraphs>364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Präsentation-abilex-4zu3</vt:lpstr>
      <vt:lpstr>PowerPoint-Präsentation</vt:lpstr>
      <vt:lpstr>Gliederung</vt:lpstr>
      <vt:lpstr>1.1 Einleitung</vt:lpstr>
      <vt:lpstr>1.1 Rahmenbedingungen der Untersuchung</vt:lpstr>
      <vt:lpstr>1.1 abilex stellt sich vor – Software Test as a Service</vt:lpstr>
      <vt:lpstr>1.1 Einordnung der Versionserstellung in ein klassisches Softwareentwicklungsprojekt</vt:lpstr>
      <vt:lpstr>1.1 Projektmanagement und software Managed Tests</vt:lpstr>
      <vt:lpstr>1.2 Übersicht über unterschiedliche Vorgehensmodelle im IT-Projektmanagement </vt:lpstr>
      <vt:lpstr>1.2 Übersicht klassischer und agiler Methoden</vt:lpstr>
      <vt:lpstr>1.3 Forschungslücke</vt:lpstr>
      <vt:lpstr>1.4 Literaturanalyse</vt:lpstr>
      <vt:lpstr>1.4 Literaturanalyse</vt:lpstr>
      <vt:lpstr>2.1 Mögliche Risiken eines phasenorientierten Vorgehens in der Versionserstellung</vt:lpstr>
      <vt:lpstr>2.1 Einordnung der Versionserstellung in ein klassisches Softwareentwicklungsprojekt</vt:lpstr>
      <vt:lpstr>2.2 Projektvorgehen: Versionserstellung</vt:lpstr>
      <vt:lpstr>2.2 Anwendung der Literaturergebnisse: agile Merkmale</vt:lpstr>
      <vt:lpstr>2.2 Anwendung der Literaturergebnisse: Tools</vt:lpstr>
      <vt:lpstr>2.2 Anwendung der Literaturergebnisse: Rollen</vt:lpstr>
      <vt:lpstr>2.2. Projektvorgehen: Top-Down Sicht im Gesamtprojekt</vt:lpstr>
      <vt:lpstr>2.2. Projektvorgehen: Top-Down Sicht im Gesamtprojekt</vt:lpstr>
      <vt:lpstr>3. Ergebnisse</vt:lpstr>
      <vt:lpstr>3. Ergebnisse</vt:lpstr>
      <vt:lpstr>4. Ausblick und mögliche Forschungsrichtungen</vt:lpstr>
      <vt:lpstr>PowerPoint-Präsentation</vt:lpstr>
    </vt:vector>
  </TitlesOfParts>
  <Company>abilex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Dimitri Petrik</dc:creator>
  <cp:lastModifiedBy>Dimitri Petrik</cp:lastModifiedBy>
  <cp:revision>138</cp:revision>
  <dcterms:created xsi:type="dcterms:W3CDTF">2015-04-28T15:56:13Z</dcterms:created>
  <dcterms:modified xsi:type="dcterms:W3CDTF">2015-10-23T07:46:48Z</dcterms:modified>
</cp:coreProperties>
</file>